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4"/>
  </p:sldMasterIdLst>
  <p:notesMasterIdLst>
    <p:notesMasterId r:id="rId85"/>
  </p:notesMasterIdLst>
  <p:handoutMasterIdLst>
    <p:handoutMasterId r:id="rId86"/>
  </p:handoutMasterIdLst>
  <p:sldIdLst>
    <p:sldId id="256" r:id="rId5"/>
    <p:sldId id="431" r:id="rId6"/>
    <p:sldId id="427" r:id="rId7"/>
    <p:sldId id="471" r:id="rId8"/>
    <p:sldId id="429" r:id="rId9"/>
    <p:sldId id="544" r:id="rId10"/>
    <p:sldId id="559" r:id="rId11"/>
    <p:sldId id="545" r:id="rId12"/>
    <p:sldId id="257" r:id="rId13"/>
    <p:sldId id="546" r:id="rId14"/>
    <p:sldId id="455" r:id="rId15"/>
    <p:sldId id="553" r:id="rId16"/>
    <p:sldId id="547" r:id="rId17"/>
    <p:sldId id="458" r:id="rId18"/>
    <p:sldId id="554" r:id="rId19"/>
    <p:sldId id="472" r:id="rId20"/>
    <p:sldId id="527" r:id="rId21"/>
    <p:sldId id="548" r:id="rId22"/>
    <p:sldId id="433" r:id="rId23"/>
    <p:sldId id="549" r:id="rId24"/>
    <p:sldId id="515" r:id="rId25"/>
    <p:sldId id="518" r:id="rId26"/>
    <p:sldId id="459" r:id="rId27"/>
    <p:sldId id="468" r:id="rId28"/>
    <p:sldId id="469" r:id="rId29"/>
    <p:sldId id="470" r:id="rId30"/>
    <p:sldId id="482" r:id="rId31"/>
    <p:sldId id="514" r:id="rId32"/>
    <p:sldId id="506" r:id="rId33"/>
    <p:sldId id="483" r:id="rId34"/>
    <p:sldId id="566" r:id="rId35"/>
    <p:sldId id="484" r:id="rId36"/>
    <p:sldId id="516" r:id="rId37"/>
    <p:sldId id="519" r:id="rId38"/>
    <p:sldId id="478" r:id="rId39"/>
    <p:sldId id="530" r:id="rId40"/>
    <p:sldId id="561" r:id="rId41"/>
    <p:sldId id="499" r:id="rId42"/>
    <p:sldId id="479" r:id="rId43"/>
    <p:sldId id="541" r:id="rId44"/>
    <p:sldId id="542" r:id="rId45"/>
    <p:sldId id="507" r:id="rId46"/>
    <p:sldId id="486" r:id="rId47"/>
    <p:sldId id="565" r:id="rId48"/>
    <p:sldId id="540" r:id="rId49"/>
    <p:sldId id="522" r:id="rId50"/>
    <p:sldId id="520" r:id="rId51"/>
    <p:sldId id="513" r:id="rId52"/>
    <p:sldId id="491" r:id="rId53"/>
    <p:sldId id="511" r:id="rId54"/>
    <p:sldId id="535" r:id="rId55"/>
    <p:sldId id="492" r:id="rId56"/>
    <p:sldId id="494" r:id="rId57"/>
    <p:sldId id="529" r:id="rId58"/>
    <p:sldId id="495" r:id="rId59"/>
    <p:sldId id="508" r:id="rId60"/>
    <p:sldId id="528" r:id="rId61"/>
    <p:sldId id="496" r:id="rId62"/>
    <p:sldId id="523" r:id="rId63"/>
    <p:sldId id="521" r:id="rId64"/>
    <p:sldId id="533" r:id="rId65"/>
    <p:sldId id="560" r:id="rId66"/>
    <p:sldId id="510" r:id="rId67"/>
    <p:sldId id="563" r:id="rId68"/>
    <p:sldId id="532" r:id="rId69"/>
    <p:sldId id="501" r:id="rId70"/>
    <p:sldId id="503" r:id="rId71"/>
    <p:sldId id="556" r:id="rId72"/>
    <p:sldId id="564" r:id="rId73"/>
    <p:sldId id="557" r:id="rId74"/>
    <p:sldId id="562" r:id="rId75"/>
    <p:sldId id="505" r:id="rId76"/>
    <p:sldId id="551" r:id="rId77"/>
    <p:sldId id="526" r:id="rId78"/>
    <p:sldId id="531" r:id="rId79"/>
    <p:sldId id="552" r:id="rId80"/>
    <p:sldId id="550" r:id="rId81"/>
    <p:sldId id="452" r:id="rId82"/>
    <p:sldId id="524" r:id="rId83"/>
    <p:sldId id="543" r:id="rId84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1FA9FE"/>
    <a:srgbClr val="049BEB"/>
    <a:srgbClr val="93989C"/>
    <a:srgbClr val="20B8FE"/>
    <a:srgbClr val="69EEFE"/>
    <a:srgbClr val="FBA31F"/>
    <a:srgbClr val="FC6B21"/>
    <a:srgbClr val="5631FA"/>
    <a:srgbClr val="1B1C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B4158E-C456-533B-DB70-A6698BC68AF0}" v="2" dt="2025-05-26T11:16:23.0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tableStyles" Target="tableStyles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viewProps" Target="viewProps.xml"/><Relationship Id="rId9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microsoft.com/office/2015/10/relationships/revisionInfo" Target="revisionInfo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presProps" Target="pres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ssanayake M. G. T. W. it21319174" userId="S::it21319174@my.sliit.lk::f81e30f3-fd86-4a55-b840-99e01d26bb4e" providerId="AD" clId="Web-{C1B4158E-C456-533B-DB70-A6698BC68AF0}"/>
    <pc:docChg chg="modSld">
      <pc:chgData name="Dissanayake M. G. T. W. it21319174" userId="S::it21319174@my.sliit.lk::f81e30f3-fd86-4a55-b840-99e01d26bb4e" providerId="AD" clId="Web-{C1B4158E-C456-533B-DB70-A6698BC68AF0}" dt="2025-05-26T11:16:23.039" v="1"/>
      <pc:docMkLst>
        <pc:docMk/>
      </pc:docMkLst>
      <pc:sldChg chg="modSp">
        <pc:chgData name="Dissanayake M. G. T. W. it21319174" userId="S::it21319174@my.sliit.lk::f81e30f3-fd86-4a55-b840-99e01d26bb4e" providerId="AD" clId="Web-{C1B4158E-C456-533B-DB70-A6698BC68AF0}" dt="2025-05-26T11:16:23.039" v="1"/>
        <pc:sldMkLst>
          <pc:docMk/>
          <pc:sldMk cId="776254216" sldId="499"/>
        </pc:sldMkLst>
        <pc:graphicFrameChg chg="modGraphic">
          <ac:chgData name="Dissanayake M. G. T. W. it21319174" userId="S::it21319174@my.sliit.lk::f81e30f3-fd86-4a55-b840-99e01d26bb4e" providerId="AD" clId="Web-{C1B4158E-C456-533B-DB70-A6698BC68AF0}" dt="2025-05-26T11:16:23.039" v="1"/>
          <ac:graphicFrameMkLst>
            <pc:docMk/>
            <pc:sldMk cId="776254216" sldId="499"/>
            <ac:graphicFrameMk id="2" creationId="{74BACF3F-4594-DE42-9CAE-ECD6C25AFCD4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6C25D7-C928-491E-95C0-3E8717AB397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D29572-175B-4E36-A858-6861B87546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758894-C87B-4CED-862F-C976DC4FF724}" type="datetimeFigureOut">
              <a:rPr lang="id-ID" smtClean="0"/>
              <a:t>26/05/2025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ADBF4A-C8ED-48B7-B549-7919A952A7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A68AD9-54F8-4A47-9B60-7D8C18A15A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D1B56-3208-40A8-B13E-BC487FBC54A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27831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5D8269-E7F6-45BB-A92A-6C6BF97AB54B}" type="datetimeFigureOut">
              <a:rPr lang="id-ID" smtClean="0"/>
              <a:t>26/05/2025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34489-D7C1-4476-BFFF-677B7674DEC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93914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34489-D7C1-4476-BFFF-677B7674DEC7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4948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DFB43-E16B-7E40-AEC8-358EA0A19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A9AE2-DBE8-2E4B-8447-A5E725CF53A0}" type="datetime1">
              <a:rPr lang="en-US" smtClean="0"/>
              <a:t>5/26/2025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6400BB-7B1E-6F42-A70F-5C62B1B8C9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641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010F0D70-C3A5-41B3-B38D-0BA67C1FAF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2328"/>
            <a:ext cx="5546751" cy="1038051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598E1C-15B7-40D5-9472-ADA6C9A00E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06276" y="1828800"/>
            <a:ext cx="5220504" cy="310886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CD829DD-69D7-444B-A365-4E458DEF0A6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06276" y="5349341"/>
            <a:ext cx="5220504" cy="310886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A64F22-E107-3644-A3B4-34172B1C5BC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F3BFC88-84F4-1F41-B996-B99EDE5A4CF7}" type="datetime1">
              <a:rPr lang="en-US" smtClean="0"/>
              <a:t>5/26/2025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705F0-7396-064D-8408-344C437780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534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73A476C-1BC0-4D95-B8A1-DAC0885037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182760" y="1304201"/>
            <a:ext cx="13922480" cy="482170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598E1C-15B7-40D5-9472-ADA6C9A00E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08611" y="4199956"/>
            <a:ext cx="4480950" cy="4094436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734F9D92-28AC-45FD-9D06-D687DA2C3B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598439" y="4199956"/>
            <a:ext cx="4480950" cy="4094436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7F26282-F4D0-478A-836C-2C6BFC80BA5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08878" y="3122545"/>
            <a:ext cx="4480950" cy="4094436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77426C-0963-064D-98D9-D18F586B0DC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203A5A1-A3FE-BD4A-9E43-60335BD69B79}" type="datetime1">
              <a:rPr lang="en-US" smtClean="0"/>
              <a:t>5/26/2025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162B3-A218-7F4C-9D45-DCBD2BC3381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149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73A476C-1BC0-4D95-B8A1-DAC0885037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1"/>
            <a:ext cx="18288001" cy="514349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D3AB6C-735C-254C-B90D-CBAE548EB0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F0DB854-4BA6-0343-A252-FB17A9CF7CF7}" type="datetime1">
              <a:rPr lang="en-US" smtClean="0"/>
              <a:t>5/26/2025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E4EC0F-8897-4E41-8157-75E2382947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278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989F4F-CDA6-9549-94DB-44EFC42B7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58A7-0725-844C-9DD3-42ADC13E4789}" type="datetime1">
              <a:rPr lang="en-US" smtClean="0"/>
              <a:t>5/26/2025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0C5074-823E-1145-BE8B-F8F15A410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4308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414F5EC-BF06-4F09-AD77-003C5A2BE5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471356" y="3587018"/>
            <a:ext cx="7816644" cy="6699983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6653E9-DB27-0745-AB1D-0DDE441824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EE79102-36DA-5144-B672-9509E7AF2FDC}" type="datetime1">
              <a:rPr lang="en-US" smtClean="0"/>
              <a:t>5/26/2025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BA01B4-73DA-D241-94BF-CE58C4A04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909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EF60FB7-09A6-4D5E-AAAD-9C25DF5DAD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587018"/>
            <a:ext cx="7816645" cy="6699983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C669F6-96F1-C744-9F68-E7759E1AD26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CF15BC-1441-E74D-AD34-1D3ECED6C25E}" type="datetime1">
              <a:rPr lang="en-US" smtClean="0"/>
              <a:t>5/26/2025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D33A6C-A615-5F4F-9A38-4A242D0DB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4D286432-C15C-0B4A-A984-FC4FCCC4E8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154983" y="9733945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774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AED5CA9-242C-438C-9DFA-21D338F03E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471356" y="1"/>
            <a:ext cx="7816644" cy="6699983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856023-6693-1041-8205-08E57E7854D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07450C8-9182-E44F-A261-31AC22E4A630}" type="datetime1">
              <a:rPr lang="en-US" smtClean="0"/>
              <a:t>5/26/2025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222573-7C46-1941-AC2A-4E86A5A0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7892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F78B99B-E13A-486B-B950-9E06E533A4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7816645" cy="6699983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BA41FF-ADA4-184C-87B6-F35BAA11866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E05A062-4FD9-F947-B2EE-91A45A2A8C05}" type="datetime1">
              <a:rPr lang="en-US" smtClean="0"/>
              <a:t>5/26/2025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4CD197-EF87-C54A-BA76-25F2E2BE5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628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DE489B6-5251-466A-BA5D-B5B4750DD7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58200" y="1650221"/>
            <a:ext cx="8747485" cy="6163597"/>
          </a:xfrm>
          <a:prstGeom prst="roundRect">
            <a:avLst>
              <a:gd name="adj" fmla="val 9576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494472-B5DF-A241-8B4E-4BB3746985B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54573BF-A613-354B-BB76-C0EEF38A2402}" type="datetime1">
              <a:rPr lang="en-US" smtClean="0"/>
              <a:t>5/26/2025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948680-2E98-0440-B272-2BA7DB5DD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870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DE489B6-5251-466A-BA5D-B5B4750DD7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8542751" cy="10287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8D7A7F-C51B-8E48-98F6-172BE6578F5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1935227" y="9624710"/>
            <a:ext cx="4114800" cy="547688"/>
          </a:xfrm>
        </p:spPr>
        <p:txBody>
          <a:bodyPr/>
          <a:lstStyle/>
          <a:p>
            <a:fld id="{A90FCA29-4D66-6349-A772-289207A22BB5}" type="datetime1">
              <a:rPr lang="en-US" smtClean="0"/>
              <a:t>5/26/2025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EA4FDE-69D0-4E4B-BA9E-39B49E857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5C1B3C13-0146-5441-9D4F-3412F32FFC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154983" y="9733945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14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DE489B6-5251-466A-BA5D-B5B4750DD7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08774" y="0"/>
            <a:ext cx="7079226" cy="10287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432445-626F-E345-901E-DAA257265D4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2820423" y="9651703"/>
            <a:ext cx="4114800" cy="547688"/>
          </a:xfrm>
        </p:spPr>
        <p:txBody>
          <a:bodyPr/>
          <a:lstStyle/>
          <a:p>
            <a:fld id="{BF669D5C-8FEF-B24C-ADA8-66C10844A17D}" type="datetime1">
              <a:rPr lang="en-US" smtClean="0"/>
              <a:t>5/26/2025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D7460C-3242-C74C-8B08-6E06F8628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68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8BA287D-23FC-4BEF-989D-6DCC91407B6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38865" y="1209368"/>
            <a:ext cx="5397909" cy="292018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29BE289-5818-45F2-9FD8-43DF28C2E37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38865" y="4494571"/>
            <a:ext cx="10087896" cy="454618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30260D-8751-9F44-8265-E90927E4905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99A79666-3EF1-DD4C-943E-47EE87695339}" type="datetime1">
              <a:rPr lang="en-US" smtClean="0"/>
              <a:t>5/26/2025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DFC616-0691-BF44-8FDC-EA4DE44FAE3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77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DE489B6-5251-466A-BA5D-B5B4750DD7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126659"/>
            <a:ext cx="8613058" cy="716034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20D56B68-AE60-47D2-AA63-4DE0A196BBD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37523" y="6843252"/>
            <a:ext cx="9350476" cy="3443748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9E44F2-FED7-5545-92A2-881B738F7FF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4CFD8AF-E41E-1B48-9842-85B579E1B572}" type="datetime1">
              <a:rPr lang="en-US" smtClean="0"/>
              <a:t>5/26/2025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23F3FA-4D21-4540-B746-14C550A8E3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00B33BA9-1BF6-4A43-A0C0-C0E4EA0EB7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154983" y="9733945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143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598E1C-15B7-40D5-9472-ADA6C9A00E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98498" y="1150221"/>
            <a:ext cx="7845502" cy="399328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8D53C5BD-3688-40E6-AB68-036A8261CB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144000" y="5143500"/>
            <a:ext cx="7845502" cy="399328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60857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930591F-55B6-40C6-B28A-DD8A1643DEE3}"/>
              </a:ext>
            </a:extLst>
          </p:cNvPr>
          <p:cNvSpPr/>
          <p:nvPr userDrawn="1"/>
        </p:nvSpPr>
        <p:spPr>
          <a:xfrm>
            <a:off x="0" y="0"/>
            <a:ext cx="2903220" cy="10287000"/>
          </a:xfrm>
          <a:prstGeom prst="rect">
            <a:avLst/>
          </a:prstGeom>
          <a:solidFill>
            <a:srgbClr val="20B8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DE489B6-5251-466A-BA5D-B5B4750DD7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96961" y="997912"/>
            <a:ext cx="5841099" cy="829117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C2752809-2195-4F77-A46D-FB4BB09A4F9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78549" y="6752364"/>
            <a:ext cx="5191433" cy="2536723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190500">
            <a:solidFill>
              <a:schemeClr val="bg1"/>
            </a:solidFill>
          </a:ln>
        </p:spPr>
        <p:txBody>
          <a:bodyPr/>
          <a:lstStyle/>
          <a:p>
            <a:endParaRPr lang="id-ID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8459FA-2E79-2644-8802-927DEC384465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31E40E9-AB1E-F840-A23E-DE56184DFB48}" type="datetime1">
              <a:rPr lang="en-US" smtClean="0"/>
              <a:t>5/26/2025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A17AF-A284-AA47-B1EC-8D65547F19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5EFB75A6-C6B2-BF4C-91E4-5120B3F2F6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154983" y="9733945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15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598E1C-15B7-40D5-9472-ADA6C9A00E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360506" y="1049064"/>
            <a:ext cx="4480950" cy="4094436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010F0D70-C3A5-41B3-B38D-0BA67C1FAF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86349" y="5143500"/>
            <a:ext cx="10974157" cy="4094436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4B7302-B6A5-B345-BFC9-588F0153BE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BC93FB1-3689-4F48-A565-8352FFF5B6A1}" type="datetime1">
              <a:rPr lang="en-US" smtClean="0"/>
              <a:t>5/26/2025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1A710A-B91D-874D-B0B2-A827C944C34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961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0B9B6C-A8CF-494C-8E48-EBAD1D473B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47468" y="9651703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5C346-7949-DD49-A025-244458657D03}" type="datetime1">
              <a:rPr lang="en-US" smtClean="0"/>
              <a:t>5/26/2025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0BB83-C492-954B-BDCC-3AD3A3C1B9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675317" y="9651703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DB447-F667-7F4D-B9C9-B475A93CC50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39B5B178-B434-514A-AF10-34BA001DEC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/>
          <a:srcRect t="90286" r="71976"/>
          <a:stretch/>
        </p:blipFill>
        <p:spPr>
          <a:xfrm>
            <a:off x="154983" y="9733945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871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2" r:id="rId10"/>
    <p:sldLayoutId id="2147483673" r:id="rId11"/>
    <p:sldLayoutId id="2147483674" r:id="rId12"/>
    <p:sldLayoutId id="2147483676" r:id="rId13"/>
    <p:sldLayoutId id="2147483680" r:id="rId14"/>
    <p:sldLayoutId id="2147483681" r:id="rId15"/>
    <p:sldLayoutId id="2147483682" r:id="rId16"/>
    <p:sldLayoutId id="2147483683" r:id="rId17"/>
  </p:sldLayoutIdLst>
  <p:hf hdr="0" ftr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gif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5.jpeg"/><Relationship Id="rId7" Type="http://schemas.openxmlformats.org/officeDocument/2006/relationships/image" Target="../media/image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2.png"/><Relationship Id="rId9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j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df" TargetMode="External"/><Relationship Id="rId5" Type="http://schemas.openxmlformats.org/officeDocument/2006/relationships/hyperlink" Target="Aptos" TargetMode="External"/><Relationship Id="rId4" Type="http://schemas.openxmlformats.org/officeDocument/2006/relationships/hyperlink" Target="https://doi.org/10.1016/j.procs.2024.04.093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encedirect.com/science/article/pii/S187704281500894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16/j.sbspro.2015.01.842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32.png"/><Relationship Id="rId4" Type="http://schemas.openxmlformats.org/officeDocument/2006/relationships/image" Target="../media/image35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48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51173/jt.v6i1.1893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07/s11042-023-17877-3" TargetMode="External"/><Relationship Id="rId5" Type="http://schemas.openxmlformats.org/officeDocument/2006/relationships/hyperlink" Target="https://doi.org/10.33395/sinkron.v8i3.12656" TargetMode="External"/><Relationship Id="rId4" Type="http://schemas.openxmlformats.org/officeDocument/2006/relationships/hyperlink" Target="https://doi.org/10.1016/j.procs.2024.04.093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48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3.png"/><Relationship Id="rId4" Type="http://schemas.openxmlformats.org/officeDocument/2006/relationships/image" Target="../media/image5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32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34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6446955" y="3537"/>
            <a:ext cx="2814980" cy="2649013"/>
            <a:chOff x="-648769" y="2358"/>
            <a:chExt cx="1876653" cy="1766008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36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38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05794" y="9050499"/>
            <a:ext cx="968052" cy="96805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5154" y="8581662"/>
            <a:ext cx="3392947" cy="1705336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F7D74C-4563-471F-A143-552B20FFC5BB}"/>
              </a:ext>
            </a:extLst>
          </p:cNvPr>
          <p:cNvSpPr/>
          <p:nvPr/>
        </p:nvSpPr>
        <p:spPr>
          <a:xfrm>
            <a:off x="4809224" y="2846068"/>
            <a:ext cx="39966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71500">
              <a:spcAft>
                <a:spcPts val="600"/>
              </a:spcAft>
            </a:pPr>
            <a:r>
              <a:rPr lang="id-ID" sz="3200" b="1" kern="1200">
                <a:solidFill>
                  <a:srgbClr val="555555"/>
                </a:solidFill>
                <a:latin typeface="Bradley Hand ITC" panose="020F0502020204030204" pitchFamily="34" charset="0"/>
                <a:cs typeface="Bradley Hand ITC" panose="020F0502020204030204" pitchFamily="34" charset="0"/>
              </a:rPr>
              <a:t>Every </a:t>
            </a:r>
            <a:r>
              <a:rPr lang="id-ID" sz="3200" b="1" kern="1200" err="1">
                <a:solidFill>
                  <a:srgbClr val="555555"/>
                </a:solidFill>
                <a:latin typeface="Bradley Hand ITC" panose="020F0502020204030204" pitchFamily="34" charset="0"/>
                <a:cs typeface="Bradley Hand ITC" panose="020F0502020204030204" pitchFamily="34" charset="0"/>
              </a:rPr>
              <a:t>Child</a:t>
            </a:r>
            <a:r>
              <a:rPr lang="id-ID" sz="3200" b="1" kern="1200">
                <a:solidFill>
                  <a:srgbClr val="555555"/>
                </a:solidFill>
                <a:latin typeface="Bradley Hand ITC" panose="020F0502020204030204" pitchFamily="34" charset="0"/>
                <a:cs typeface="Bradley Hand ITC" panose="020F0502020204030204" pitchFamily="34" charset="0"/>
              </a:rPr>
              <a:t> </a:t>
            </a:r>
            <a:r>
              <a:rPr lang="id-ID" sz="3200" b="1" kern="1200" err="1">
                <a:solidFill>
                  <a:srgbClr val="555555"/>
                </a:solidFill>
                <a:latin typeface="Bradley Hand ITC" panose="020F0502020204030204" pitchFamily="34" charset="0"/>
                <a:cs typeface="Bradley Hand ITC" panose="020F0502020204030204" pitchFamily="34" charset="0"/>
              </a:rPr>
              <a:t>is</a:t>
            </a:r>
            <a:r>
              <a:rPr lang="id-ID" sz="3200" b="1" kern="1200">
                <a:solidFill>
                  <a:srgbClr val="555555"/>
                </a:solidFill>
                <a:latin typeface="Bradley Hand ITC" panose="020F0502020204030204" pitchFamily="34" charset="0"/>
                <a:cs typeface="Bradley Hand ITC" panose="020F0502020204030204" pitchFamily="34" charset="0"/>
              </a:rPr>
              <a:t> </a:t>
            </a:r>
            <a:r>
              <a:rPr lang="id-ID" sz="3200" b="1" kern="1200" err="1">
                <a:solidFill>
                  <a:srgbClr val="555555"/>
                </a:solidFill>
                <a:latin typeface="Bradley Hand ITC" panose="020F0502020204030204" pitchFamily="34" charset="0"/>
                <a:cs typeface="Bradley Hand ITC" panose="020F0502020204030204" pitchFamily="34" charset="0"/>
              </a:rPr>
              <a:t>Special</a:t>
            </a:r>
            <a:endParaRPr lang="id-ID" sz="2800" b="1" i="0">
              <a:solidFill>
                <a:schemeClr val="bg1"/>
              </a:solidFill>
              <a:effectLst/>
              <a:latin typeface="Bradley Hand ITC" panose="020F0502020204030204" pitchFamily="34" charset="0"/>
              <a:cs typeface="Bradley Hand ITC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EC2D2A-6E4F-5F40-8326-A54A2E7F6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5256" y="-2525"/>
            <a:ext cx="3923484" cy="39234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A6429DD-EFE1-664B-BB42-B7F3822B6496}"/>
              </a:ext>
            </a:extLst>
          </p:cNvPr>
          <p:cNvSpPr/>
          <p:nvPr/>
        </p:nvSpPr>
        <p:spPr>
          <a:xfrm>
            <a:off x="1307149" y="6054379"/>
            <a:ext cx="16357599" cy="7342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71500">
              <a:spcAft>
                <a:spcPts val="600"/>
              </a:spcAft>
            </a:pPr>
            <a:r>
              <a:rPr lang="en-US" sz="4000">
                <a:solidFill>
                  <a:srgbClr val="4472C4"/>
                </a:solidFill>
              </a:rPr>
              <a:t>AI-based Personalized Rehabilitation for Dyslexia and Dyscalculia Adolescents</a:t>
            </a:r>
            <a:endParaRPr lang="en-US" sz="3200">
              <a:solidFill>
                <a:srgbClr val="4472C4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852727-B8BD-5C46-8B3F-B2A360661B07}"/>
              </a:ext>
            </a:extLst>
          </p:cNvPr>
          <p:cNvSpPr txBox="1"/>
          <p:nvPr/>
        </p:nvSpPr>
        <p:spPr>
          <a:xfrm>
            <a:off x="4612889" y="2938307"/>
            <a:ext cx="9738563" cy="3285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571500">
              <a:spcAft>
                <a:spcPts val="600"/>
              </a:spcAft>
            </a:pPr>
            <a:r>
              <a:rPr lang="id-ID" sz="20750" b="1" kern="1200">
                <a:solidFill>
                  <a:srgbClr val="049BEB"/>
                </a:solidFill>
                <a:latin typeface="+mj-lt"/>
                <a:cs typeface="Poppins" panose="00000500000000000000" pitchFamily="2" charset="0"/>
              </a:rPr>
              <a:t>LEX</a:t>
            </a:r>
            <a:r>
              <a:rPr lang="si-LK" sz="20750" kern="1200">
                <a:solidFill>
                  <a:srgbClr val="049BEB"/>
                </a:solidFill>
                <a:latin typeface="+mj-lt"/>
              </a:rPr>
              <a:t>ආයුධ</a:t>
            </a:r>
            <a:endParaRPr lang="id-ID" sz="16600" b="1">
              <a:solidFill>
                <a:srgbClr val="049BEB"/>
              </a:solidFill>
              <a:latin typeface="+mj-lt"/>
              <a:cs typeface="Poppins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DFCA4-BAC6-794F-94FD-C5FC26026B76}"/>
              </a:ext>
            </a:extLst>
          </p:cNvPr>
          <p:cNvSpPr/>
          <p:nvPr/>
        </p:nvSpPr>
        <p:spPr>
          <a:xfrm>
            <a:off x="7082506" y="8277958"/>
            <a:ext cx="3723905" cy="58477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defTabSz="571500">
              <a:spcAft>
                <a:spcPts val="600"/>
              </a:spcAft>
            </a:pPr>
            <a:r>
              <a:rPr lang="en-US" sz="3200" b="1">
                <a:solidFill>
                  <a:schemeClr val="bg2">
                    <a:lumMod val="50000"/>
                  </a:schemeClr>
                </a:solidFill>
              </a:rPr>
              <a:t>Group ID: 24-25J-233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10EF95-54E1-FC46-92B1-841583296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0766">
            <a:off x="12808933" y="3017969"/>
            <a:ext cx="2286000" cy="2286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2E2337-1734-9B4D-97E2-AF8D7A62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54303" y="9630900"/>
            <a:ext cx="4114800" cy="547688"/>
          </a:xfrm>
        </p:spPr>
        <p:txBody>
          <a:bodyPr/>
          <a:lstStyle/>
          <a:p>
            <a:fld id="{7AC41CC7-9F16-B446-9F0C-CAD1F56B0159}" type="datetime1">
              <a:rPr lang="en-US" smtClean="0"/>
              <a:t>5/26/2025</a:t>
            </a:fld>
            <a:endParaRPr lang="en-US"/>
          </a:p>
        </p:txBody>
      </p:sp>
      <p:pic>
        <p:nvPicPr>
          <p:cNvPr id="16" name="Picture 15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5F7B6DC4-07AC-C64C-B76E-91FC9FCAF7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0286" r="71976"/>
          <a:stretch/>
        </p:blipFill>
        <p:spPr>
          <a:xfrm>
            <a:off x="445629" y="9688280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6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7126CB-CA91-4382-BF69-B7A0F8F78A2A}"/>
              </a:ext>
            </a:extLst>
          </p:cNvPr>
          <p:cNvSpPr txBox="1"/>
          <p:nvPr/>
        </p:nvSpPr>
        <p:spPr>
          <a:xfrm>
            <a:off x="6134428" y="4358670"/>
            <a:ext cx="6019148" cy="156966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id-ID" sz="9600" b="1">
                <a:solidFill>
                  <a:srgbClr val="049BEB"/>
                </a:solidFill>
                <a:latin typeface="+mj-lt"/>
                <a:cs typeface="Poppins"/>
              </a:rPr>
              <a:t>OBJECTIVES</a:t>
            </a:r>
            <a:endParaRPr lang="id-ID" sz="9600" b="1">
              <a:solidFill>
                <a:srgbClr val="049BEB"/>
              </a:solidFill>
              <a:latin typeface="+mj-lt"/>
              <a:cs typeface="Poppins" panose="00000500000000000000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36369FE-C1BC-49BC-8634-F7ACEB08C8A0}"/>
              </a:ext>
            </a:extLst>
          </p:cNvPr>
          <p:cNvGrpSpPr/>
          <p:nvPr/>
        </p:nvGrpSpPr>
        <p:grpSpPr>
          <a:xfrm>
            <a:off x="8431964" y="2057400"/>
            <a:ext cx="9051822" cy="7407377"/>
            <a:chOff x="8473624" y="1943100"/>
            <a:chExt cx="9051822" cy="740737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71D3D30-F44C-41A9-83C1-1D77CD008906}"/>
                </a:ext>
              </a:extLst>
            </p:cNvPr>
            <p:cNvCxnSpPr>
              <a:cxnSpLocks/>
            </p:cNvCxnSpPr>
            <p:nvPr/>
          </p:nvCxnSpPr>
          <p:spPr>
            <a:xfrm>
              <a:off x="17487900" y="1943100"/>
              <a:ext cx="0" cy="7407377"/>
            </a:xfrm>
            <a:prstGeom prst="line">
              <a:avLst/>
            </a:prstGeom>
            <a:ln w="63500">
              <a:gradFill>
                <a:gsLst>
                  <a:gs pos="0">
                    <a:srgbClr val="20B8FE">
                      <a:alpha val="17000"/>
                    </a:srgbClr>
                  </a:gs>
                  <a:gs pos="100000">
                    <a:srgbClr val="20B8F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823C10B-B970-4AAD-BA21-34EF358E90FE}"/>
                </a:ext>
              </a:extLst>
            </p:cNvPr>
            <p:cNvCxnSpPr>
              <a:cxnSpLocks/>
            </p:cNvCxnSpPr>
            <p:nvPr/>
          </p:nvCxnSpPr>
          <p:spPr>
            <a:xfrm>
              <a:off x="8473624" y="9350477"/>
              <a:ext cx="9051822" cy="0"/>
            </a:xfrm>
            <a:prstGeom prst="line">
              <a:avLst/>
            </a:prstGeom>
            <a:ln w="63500">
              <a:gradFill flip="none" rotWithShape="1">
                <a:gsLst>
                  <a:gs pos="0">
                    <a:srgbClr val="20B8FE">
                      <a:alpha val="17000"/>
                    </a:srgbClr>
                  </a:gs>
                  <a:gs pos="100000">
                    <a:srgbClr val="20B8FE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621998-98B3-41F1-80BF-AB00ED18E07C}"/>
              </a:ext>
            </a:extLst>
          </p:cNvPr>
          <p:cNvGrpSpPr/>
          <p:nvPr/>
        </p:nvGrpSpPr>
        <p:grpSpPr>
          <a:xfrm rot="16200000" flipV="1">
            <a:off x="321256" y="1644445"/>
            <a:ext cx="9051822" cy="7407377"/>
            <a:chOff x="8473624" y="1943100"/>
            <a:chExt cx="9051822" cy="740737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662CCBE-D766-486A-83FC-469DF95A4F23}"/>
                </a:ext>
              </a:extLst>
            </p:cNvPr>
            <p:cNvCxnSpPr>
              <a:cxnSpLocks/>
            </p:cNvCxnSpPr>
            <p:nvPr/>
          </p:nvCxnSpPr>
          <p:spPr>
            <a:xfrm>
              <a:off x="17487900" y="1943100"/>
              <a:ext cx="0" cy="7407377"/>
            </a:xfrm>
            <a:prstGeom prst="line">
              <a:avLst/>
            </a:prstGeom>
            <a:ln w="63500">
              <a:gradFill>
                <a:gsLst>
                  <a:gs pos="0">
                    <a:srgbClr val="20B8FE">
                      <a:alpha val="17000"/>
                    </a:srgbClr>
                  </a:gs>
                  <a:gs pos="100000">
                    <a:srgbClr val="20B8F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A873EF-48BA-435D-B57B-16D5EA4D9CE0}"/>
                </a:ext>
              </a:extLst>
            </p:cNvPr>
            <p:cNvCxnSpPr>
              <a:cxnSpLocks/>
            </p:cNvCxnSpPr>
            <p:nvPr/>
          </p:nvCxnSpPr>
          <p:spPr>
            <a:xfrm>
              <a:off x="8473624" y="9350477"/>
              <a:ext cx="9051822" cy="0"/>
            </a:xfrm>
            <a:prstGeom prst="line">
              <a:avLst/>
            </a:prstGeom>
            <a:ln w="63500">
              <a:gradFill flip="none" rotWithShape="1">
                <a:gsLst>
                  <a:gs pos="0">
                    <a:srgbClr val="20B8FE">
                      <a:alpha val="17000"/>
                    </a:srgbClr>
                  </a:gs>
                  <a:gs pos="100000">
                    <a:srgbClr val="20B8FE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D4A129CE-A348-934B-BB10-E924B2A5D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521" y="-454486"/>
            <a:ext cx="3578387" cy="3578387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61159-5498-1741-A0B2-7BE1B6E30A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86600" y="9600201"/>
            <a:ext cx="4114800" cy="547688"/>
          </a:xfrm>
        </p:spPr>
        <p:txBody>
          <a:bodyPr/>
          <a:lstStyle/>
          <a:p>
            <a:pPr algn="ctr"/>
            <a:fld id="{9B9FDF20-D1BF-114C-8165-0DFADF05C7C4}" type="datetime1">
              <a:rPr lang="en-US" smtClean="0"/>
              <a:pPr algn="ctr"/>
              <a:t>5/26/2025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F0FFD-1AAD-5C40-AFCC-27A76C1D15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199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CF3C6E4C-8FA1-4853-8C5D-81E11476C499}"/>
              </a:ext>
            </a:extLst>
          </p:cNvPr>
          <p:cNvGrpSpPr/>
          <p:nvPr/>
        </p:nvGrpSpPr>
        <p:grpSpPr>
          <a:xfrm>
            <a:off x="15353144" y="7431937"/>
            <a:ext cx="687560" cy="687560"/>
            <a:chOff x="5492751" y="2584451"/>
            <a:chExt cx="244475" cy="244475"/>
          </a:xfrm>
          <a:solidFill>
            <a:schemeClr val="bg1"/>
          </a:solidFill>
        </p:grpSpPr>
        <p:sp>
          <p:nvSpPr>
            <p:cNvPr id="76" name="Freeform 167">
              <a:extLst>
                <a:ext uri="{FF2B5EF4-FFF2-40B4-BE49-F238E27FC236}">
                  <a16:creationId xmlns:a16="http://schemas.microsoft.com/office/drawing/2014/main" id="{72456BD5-AE8D-4EC2-BAE0-B094B1EA1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9738" y="2700338"/>
              <a:ext cx="217488" cy="128588"/>
            </a:xfrm>
            <a:custGeom>
              <a:avLst/>
              <a:gdLst>
                <a:gd name="T0" fmla="*/ 39 w 58"/>
                <a:gd name="T1" fmla="*/ 23 h 34"/>
                <a:gd name="T2" fmla="*/ 25 w 58"/>
                <a:gd name="T3" fmla="*/ 0 h 34"/>
                <a:gd name="T4" fmla="*/ 17 w 58"/>
                <a:gd name="T5" fmla="*/ 0 h 34"/>
                <a:gd name="T6" fmla="*/ 29 w 58"/>
                <a:gd name="T7" fmla="*/ 22 h 34"/>
                <a:gd name="T8" fmla="*/ 0 w 58"/>
                <a:gd name="T9" fmla="*/ 34 h 34"/>
                <a:gd name="T10" fmla="*/ 58 w 58"/>
                <a:gd name="T11" fmla="*/ 34 h 34"/>
                <a:gd name="T12" fmla="*/ 39 w 58"/>
                <a:gd name="T13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39" y="23"/>
                  </a:moveTo>
                  <a:cubicBezTo>
                    <a:pt x="37" y="18"/>
                    <a:pt x="31" y="8"/>
                    <a:pt x="25" y="0"/>
                  </a:cubicBezTo>
                  <a:cubicBezTo>
                    <a:pt x="25" y="0"/>
                    <a:pt x="17" y="0"/>
                    <a:pt x="17" y="0"/>
                  </a:cubicBezTo>
                  <a:cubicBezTo>
                    <a:pt x="22" y="6"/>
                    <a:pt x="27" y="15"/>
                    <a:pt x="29" y="22"/>
                  </a:cubicBezTo>
                  <a:cubicBezTo>
                    <a:pt x="16" y="23"/>
                    <a:pt x="5" y="27"/>
                    <a:pt x="0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4" y="28"/>
                    <a:pt x="48" y="24"/>
                    <a:pt x="3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  <p:sp>
          <p:nvSpPr>
            <p:cNvPr id="77" name="Freeform 168">
              <a:extLst>
                <a:ext uri="{FF2B5EF4-FFF2-40B4-BE49-F238E27FC236}">
                  <a16:creationId xmlns:a16="http://schemas.microsoft.com/office/drawing/2014/main" id="{9D681EDC-918F-402C-86B8-EB82A6D79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2751" y="2584451"/>
              <a:ext cx="165100" cy="168275"/>
            </a:xfrm>
            <a:custGeom>
              <a:avLst/>
              <a:gdLst>
                <a:gd name="T0" fmla="*/ 11 w 44"/>
                <a:gd name="T1" fmla="*/ 21 h 45"/>
                <a:gd name="T2" fmla="*/ 12 w 44"/>
                <a:gd name="T3" fmla="*/ 45 h 45"/>
                <a:gd name="T4" fmla="*/ 20 w 44"/>
                <a:gd name="T5" fmla="*/ 25 h 45"/>
                <a:gd name="T6" fmla="*/ 28 w 44"/>
                <a:gd name="T7" fmla="*/ 29 h 45"/>
                <a:gd name="T8" fmla="*/ 26 w 44"/>
                <a:gd name="T9" fmla="*/ 20 h 45"/>
                <a:gd name="T10" fmla="*/ 44 w 44"/>
                <a:gd name="T11" fmla="*/ 29 h 45"/>
                <a:gd name="T12" fmla="*/ 28 w 44"/>
                <a:gd name="T13" fmla="*/ 13 h 45"/>
                <a:gd name="T14" fmla="*/ 40 w 44"/>
                <a:gd name="T15" fmla="*/ 9 h 45"/>
                <a:gd name="T16" fmla="*/ 17 w 44"/>
                <a:gd name="T17" fmla="*/ 11 h 45"/>
                <a:gd name="T18" fmla="*/ 16 w 44"/>
                <a:gd name="T19" fmla="*/ 1 h 45"/>
                <a:gd name="T20" fmla="*/ 11 w 44"/>
                <a:gd name="T21" fmla="*/ 10 h 45"/>
                <a:gd name="T22" fmla="*/ 1 w 44"/>
                <a:gd name="T23" fmla="*/ 5 h 45"/>
                <a:gd name="T24" fmla="*/ 7 w 44"/>
                <a:gd name="T25" fmla="*/ 14 h 45"/>
                <a:gd name="T26" fmla="*/ 1 w 44"/>
                <a:gd name="T27" fmla="*/ 33 h 45"/>
                <a:gd name="T28" fmla="*/ 11 w 44"/>
                <a:gd name="T29" fmla="*/ 2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45">
                  <a:moveTo>
                    <a:pt x="11" y="21"/>
                  </a:moveTo>
                  <a:cubicBezTo>
                    <a:pt x="8" y="26"/>
                    <a:pt x="7" y="32"/>
                    <a:pt x="12" y="45"/>
                  </a:cubicBezTo>
                  <a:cubicBezTo>
                    <a:pt x="12" y="38"/>
                    <a:pt x="17" y="28"/>
                    <a:pt x="20" y="25"/>
                  </a:cubicBezTo>
                  <a:cubicBezTo>
                    <a:pt x="24" y="25"/>
                    <a:pt x="28" y="29"/>
                    <a:pt x="28" y="29"/>
                  </a:cubicBezTo>
                  <a:cubicBezTo>
                    <a:pt x="28" y="25"/>
                    <a:pt x="27" y="23"/>
                    <a:pt x="26" y="20"/>
                  </a:cubicBezTo>
                  <a:cubicBezTo>
                    <a:pt x="32" y="20"/>
                    <a:pt x="41" y="21"/>
                    <a:pt x="44" y="29"/>
                  </a:cubicBezTo>
                  <a:cubicBezTo>
                    <a:pt x="40" y="17"/>
                    <a:pt x="32" y="13"/>
                    <a:pt x="28" y="13"/>
                  </a:cubicBezTo>
                  <a:cubicBezTo>
                    <a:pt x="32" y="9"/>
                    <a:pt x="32" y="9"/>
                    <a:pt x="40" y="9"/>
                  </a:cubicBezTo>
                  <a:cubicBezTo>
                    <a:pt x="28" y="0"/>
                    <a:pt x="20" y="7"/>
                    <a:pt x="17" y="11"/>
                  </a:cubicBezTo>
                  <a:cubicBezTo>
                    <a:pt x="16" y="8"/>
                    <a:pt x="16" y="4"/>
                    <a:pt x="16" y="1"/>
                  </a:cubicBezTo>
                  <a:cubicBezTo>
                    <a:pt x="16" y="1"/>
                    <a:pt x="12" y="5"/>
                    <a:pt x="11" y="10"/>
                  </a:cubicBezTo>
                  <a:cubicBezTo>
                    <a:pt x="6" y="9"/>
                    <a:pt x="1" y="5"/>
                    <a:pt x="1" y="5"/>
                  </a:cubicBezTo>
                  <a:cubicBezTo>
                    <a:pt x="3" y="7"/>
                    <a:pt x="5" y="13"/>
                    <a:pt x="7" y="14"/>
                  </a:cubicBezTo>
                  <a:cubicBezTo>
                    <a:pt x="0" y="19"/>
                    <a:pt x="1" y="33"/>
                    <a:pt x="1" y="33"/>
                  </a:cubicBezTo>
                  <a:cubicBezTo>
                    <a:pt x="5" y="26"/>
                    <a:pt x="7" y="22"/>
                    <a:pt x="1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59B335D-59FD-E147-8120-7B6F72BCF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521" y="-454486"/>
            <a:ext cx="3578387" cy="35783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112F49-2F25-F4B0-825D-4EE5093C89B8}"/>
              </a:ext>
            </a:extLst>
          </p:cNvPr>
          <p:cNvSpPr/>
          <p:nvPr/>
        </p:nvSpPr>
        <p:spPr>
          <a:xfrm>
            <a:off x="1135626" y="3570233"/>
            <a:ext cx="9607517" cy="258532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5400" b="1">
                <a:latin typeface="+mj-lt"/>
                <a:ea typeface="+mn-lt"/>
                <a:cs typeface="+mn-lt"/>
              </a:rPr>
              <a:t>Develop a personalized assistive learning platform for children with dyslexia and dyscalculia</a:t>
            </a:r>
            <a:endParaRPr lang="en-US" sz="2800" b="1">
              <a:latin typeface="+mj-lt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689C3A2E-1B49-EBB6-853C-AAD9F7422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165" y="4366055"/>
            <a:ext cx="4898550" cy="489855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56D971-C3D6-F840-A16B-10E3E26993D0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7086600" y="9651703"/>
            <a:ext cx="4114800" cy="547688"/>
          </a:xfrm>
        </p:spPr>
        <p:txBody>
          <a:bodyPr/>
          <a:lstStyle/>
          <a:p>
            <a:pPr algn="ctr"/>
            <a:fld id="{B61373A2-DCE6-BC40-8D27-9960A4D317A8}" type="datetime1">
              <a:rPr lang="en-US" smtClean="0"/>
              <a:pPr algn="ctr"/>
              <a:t>5/26/2025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1B30E9-B1E9-DC48-85D7-B5BCC02B9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241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CF3C6E4C-8FA1-4853-8C5D-81E11476C499}"/>
              </a:ext>
            </a:extLst>
          </p:cNvPr>
          <p:cNvGrpSpPr/>
          <p:nvPr/>
        </p:nvGrpSpPr>
        <p:grpSpPr>
          <a:xfrm>
            <a:off x="15353144" y="7431937"/>
            <a:ext cx="687560" cy="687560"/>
            <a:chOff x="5492751" y="2584451"/>
            <a:chExt cx="244475" cy="244475"/>
          </a:xfrm>
          <a:solidFill>
            <a:schemeClr val="bg1"/>
          </a:solidFill>
        </p:grpSpPr>
        <p:sp>
          <p:nvSpPr>
            <p:cNvPr id="76" name="Freeform 167">
              <a:extLst>
                <a:ext uri="{FF2B5EF4-FFF2-40B4-BE49-F238E27FC236}">
                  <a16:creationId xmlns:a16="http://schemas.microsoft.com/office/drawing/2014/main" id="{72456BD5-AE8D-4EC2-BAE0-B094B1EA1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9738" y="2700338"/>
              <a:ext cx="217488" cy="128588"/>
            </a:xfrm>
            <a:custGeom>
              <a:avLst/>
              <a:gdLst>
                <a:gd name="T0" fmla="*/ 39 w 58"/>
                <a:gd name="T1" fmla="*/ 23 h 34"/>
                <a:gd name="T2" fmla="*/ 25 w 58"/>
                <a:gd name="T3" fmla="*/ 0 h 34"/>
                <a:gd name="T4" fmla="*/ 17 w 58"/>
                <a:gd name="T5" fmla="*/ 0 h 34"/>
                <a:gd name="T6" fmla="*/ 29 w 58"/>
                <a:gd name="T7" fmla="*/ 22 h 34"/>
                <a:gd name="T8" fmla="*/ 0 w 58"/>
                <a:gd name="T9" fmla="*/ 34 h 34"/>
                <a:gd name="T10" fmla="*/ 58 w 58"/>
                <a:gd name="T11" fmla="*/ 34 h 34"/>
                <a:gd name="T12" fmla="*/ 39 w 58"/>
                <a:gd name="T13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39" y="23"/>
                  </a:moveTo>
                  <a:cubicBezTo>
                    <a:pt x="37" y="18"/>
                    <a:pt x="31" y="8"/>
                    <a:pt x="25" y="0"/>
                  </a:cubicBezTo>
                  <a:cubicBezTo>
                    <a:pt x="25" y="0"/>
                    <a:pt x="17" y="0"/>
                    <a:pt x="17" y="0"/>
                  </a:cubicBezTo>
                  <a:cubicBezTo>
                    <a:pt x="22" y="6"/>
                    <a:pt x="27" y="15"/>
                    <a:pt x="29" y="22"/>
                  </a:cubicBezTo>
                  <a:cubicBezTo>
                    <a:pt x="16" y="23"/>
                    <a:pt x="5" y="27"/>
                    <a:pt x="0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4" y="28"/>
                    <a:pt x="48" y="24"/>
                    <a:pt x="3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  <p:sp>
          <p:nvSpPr>
            <p:cNvPr id="77" name="Freeform 168">
              <a:extLst>
                <a:ext uri="{FF2B5EF4-FFF2-40B4-BE49-F238E27FC236}">
                  <a16:creationId xmlns:a16="http://schemas.microsoft.com/office/drawing/2014/main" id="{9D681EDC-918F-402C-86B8-EB82A6D79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2751" y="2584451"/>
              <a:ext cx="165100" cy="168275"/>
            </a:xfrm>
            <a:custGeom>
              <a:avLst/>
              <a:gdLst>
                <a:gd name="T0" fmla="*/ 11 w 44"/>
                <a:gd name="T1" fmla="*/ 21 h 45"/>
                <a:gd name="T2" fmla="*/ 12 w 44"/>
                <a:gd name="T3" fmla="*/ 45 h 45"/>
                <a:gd name="T4" fmla="*/ 20 w 44"/>
                <a:gd name="T5" fmla="*/ 25 h 45"/>
                <a:gd name="T6" fmla="*/ 28 w 44"/>
                <a:gd name="T7" fmla="*/ 29 h 45"/>
                <a:gd name="T8" fmla="*/ 26 w 44"/>
                <a:gd name="T9" fmla="*/ 20 h 45"/>
                <a:gd name="T10" fmla="*/ 44 w 44"/>
                <a:gd name="T11" fmla="*/ 29 h 45"/>
                <a:gd name="T12" fmla="*/ 28 w 44"/>
                <a:gd name="T13" fmla="*/ 13 h 45"/>
                <a:gd name="T14" fmla="*/ 40 w 44"/>
                <a:gd name="T15" fmla="*/ 9 h 45"/>
                <a:gd name="T16" fmla="*/ 17 w 44"/>
                <a:gd name="T17" fmla="*/ 11 h 45"/>
                <a:gd name="T18" fmla="*/ 16 w 44"/>
                <a:gd name="T19" fmla="*/ 1 h 45"/>
                <a:gd name="T20" fmla="*/ 11 w 44"/>
                <a:gd name="T21" fmla="*/ 10 h 45"/>
                <a:gd name="T22" fmla="*/ 1 w 44"/>
                <a:gd name="T23" fmla="*/ 5 h 45"/>
                <a:gd name="T24" fmla="*/ 7 w 44"/>
                <a:gd name="T25" fmla="*/ 14 h 45"/>
                <a:gd name="T26" fmla="*/ 1 w 44"/>
                <a:gd name="T27" fmla="*/ 33 h 45"/>
                <a:gd name="T28" fmla="*/ 11 w 44"/>
                <a:gd name="T29" fmla="*/ 2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45">
                  <a:moveTo>
                    <a:pt x="11" y="21"/>
                  </a:moveTo>
                  <a:cubicBezTo>
                    <a:pt x="8" y="26"/>
                    <a:pt x="7" y="32"/>
                    <a:pt x="12" y="45"/>
                  </a:cubicBezTo>
                  <a:cubicBezTo>
                    <a:pt x="12" y="38"/>
                    <a:pt x="17" y="28"/>
                    <a:pt x="20" y="25"/>
                  </a:cubicBezTo>
                  <a:cubicBezTo>
                    <a:pt x="24" y="25"/>
                    <a:pt x="28" y="29"/>
                    <a:pt x="28" y="29"/>
                  </a:cubicBezTo>
                  <a:cubicBezTo>
                    <a:pt x="28" y="25"/>
                    <a:pt x="27" y="23"/>
                    <a:pt x="26" y="20"/>
                  </a:cubicBezTo>
                  <a:cubicBezTo>
                    <a:pt x="32" y="20"/>
                    <a:pt x="41" y="21"/>
                    <a:pt x="44" y="29"/>
                  </a:cubicBezTo>
                  <a:cubicBezTo>
                    <a:pt x="40" y="17"/>
                    <a:pt x="32" y="13"/>
                    <a:pt x="28" y="13"/>
                  </a:cubicBezTo>
                  <a:cubicBezTo>
                    <a:pt x="32" y="9"/>
                    <a:pt x="32" y="9"/>
                    <a:pt x="40" y="9"/>
                  </a:cubicBezTo>
                  <a:cubicBezTo>
                    <a:pt x="28" y="0"/>
                    <a:pt x="20" y="7"/>
                    <a:pt x="17" y="11"/>
                  </a:cubicBezTo>
                  <a:cubicBezTo>
                    <a:pt x="16" y="8"/>
                    <a:pt x="16" y="4"/>
                    <a:pt x="16" y="1"/>
                  </a:cubicBezTo>
                  <a:cubicBezTo>
                    <a:pt x="16" y="1"/>
                    <a:pt x="12" y="5"/>
                    <a:pt x="11" y="10"/>
                  </a:cubicBezTo>
                  <a:cubicBezTo>
                    <a:pt x="6" y="9"/>
                    <a:pt x="1" y="5"/>
                    <a:pt x="1" y="5"/>
                  </a:cubicBezTo>
                  <a:cubicBezTo>
                    <a:pt x="3" y="7"/>
                    <a:pt x="5" y="13"/>
                    <a:pt x="7" y="14"/>
                  </a:cubicBezTo>
                  <a:cubicBezTo>
                    <a:pt x="0" y="19"/>
                    <a:pt x="1" y="33"/>
                    <a:pt x="1" y="33"/>
                  </a:cubicBezTo>
                  <a:cubicBezTo>
                    <a:pt x="5" y="26"/>
                    <a:pt x="7" y="22"/>
                    <a:pt x="1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59B335D-59FD-E147-8120-7B6F72BCF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521" y="-454486"/>
            <a:ext cx="3578387" cy="35783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8FE1D7-2BCF-4873-7A10-26FD1C86D26C}"/>
              </a:ext>
            </a:extLst>
          </p:cNvPr>
          <p:cNvSpPr txBox="1"/>
          <p:nvPr/>
        </p:nvSpPr>
        <p:spPr>
          <a:xfrm>
            <a:off x="700489" y="795202"/>
            <a:ext cx="3952429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id-ID" sz="4800" b="1">
                <a:cs typeface="Poppins"/>
              </a:rPr>
              <a:t>Sub Objectives</a:t>
            </a:r>
            <a:endParaRPr lang="id-ID" sz="4800" b="1">
              <a:cs typeface="Poppins" panose="000005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4DA6EF-A966-FBD9-0D27-EC5E9CC3D60F}"/>
              </a:ext>
            </a:extLst>
          </p:cNvPr>
          <p:cNvSpPr/>
          <p:nvPr/>
        </p:nvSpPr>
        <p:spPr>
          <a:xfrm>
            <a:off x="1425861" y="2671998"/>
            <a:ext cx="16862139" cy="553690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000">
                <a:latin typeface="+mj-lt"/>
                <a:ea typeface="+mn-lt"/>
                <a:cs typeface="+mn-lt"/>
              </a:rPr>
              <a:t>Enhance reading skills using color variations.</a:t>
            </a:r>
            <a:endParaRPr lang="en-US">
              <a:latin typeface="+mj-lt"/>
            </a:endParaRP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000">
                <a:latin typeface="+mj-lt"/>
                <a:ea typeface="+mn-lt"/>
                <a:cs typeface="+mn-lt"/>
              </a:rPr>
              <a:t>Implement personalized audio output based on speech pace detection.</a:t>
            </a:r>
            <a:endParaRPr lang="en-US">
              <a:latin typeface="+mj-lt"/>
            </a:endParaRP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000">
                <a:latin typeface="+mj-lt"/>
                <a:ea typeface="+mn-lt"/>
                <a:cs typeface="+mn-lt"/>
              </a:rPr>
              <a:t>Improve mathematical skills using the Touch Math approach.</a:t>
            </a:r>
            <a:endParaRPr lang="en-US">
              <a:latin typeface="+mj-lt"/>
            </a:endParaRP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000">
                <a:latin typeface="+mj-lt"/>
                <a:ea typeface="+mn-lt"/>
                <a:cs typeface="+mn-lt"/>
              </a:rPr>
              <a:t>Use real-time emotion detection to adapt tasks dynamically and provide supportive guides.</a:t>
            </a:r>
            <a:endParaRPr lang="en-US">
              <a:latin typeface="+mj-lt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endParaRPr lang="en-US" sz="4000">
              <a:latin typeface="+mj-lt"/>
              <a:ea typeface="Calibri"/>
              <a:cs typeface="Calibri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C6A022-4284-CB47-AA30-EACE95E271B2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7086600" y="9651703"/>
            <a:ext cx="4114800" cy="547688"/>
          </a:xfrm>
        </p:spPr>
        <p:txBody>
          <a:bodyPr/>
          <a:lstStyle/>
          <a:p>
            <a:pPr algn="ctr"/>
            <a:fld id="{26FC0F97-993D-B842-BCCE-DDA36493ADB9}" type="datetime1">
              <a:rPr lang="en-US" smtClean="0"/>
              <a:pPr algn="ctr"/>
              <a:t>5/26/2025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79298E-B70F-B24A-8382-414B6BBF7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54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36369FE-C1BC-49BC-8634-F7ACEB08C8A0}"/>
              </a:ext>
            </a:extLst>
          </p:cNvPr>
          <p:cNvGrpSpPr/>
          <p:nvPr/>
        </p:nvGrpSpPr>
        <p:grpSpPr>
          <a:xfrm>
            <a:off x="8431964" y="2057400"/>
            <a:ext cx="9051822" cy="7407377"/>
            <a:chOff x="8473624" y="1943100"/>
            <a:chExt cx="9051822" cy="740737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71D3D30-F44C-41A9-83C1-1D77CD008906}"/>
                </a:ext>
              </a:extLst>
            </p:cNvPr>
            <p:cNvCxnSpPr>
              <a:cxnSpLocks/>
            </p:cNvCxnSpPr>
            <p:nvPr/>
          </p:nvCxnSpPr>
          <p:spPr>
            <a:xfrm>
              <a:off x="17487900" y="1943100"/>
              <a:ext cx="0" cy="7407377"/>
            </a:xfrm>
            <a:prstGeom prst="line">
              <a:avLst/>
            </a:prstGeom>
            <a:ln w="63500">
              <a:gradFill>
                <a:gsLst>
                  <a:gs pos="0">
                    <a:srgbClr val="20B8FE">
                      <a:alpha val="17000"/>
                    </a:srgbClr>
                  </a:gs>
                  <a:gs pos="100000">
                    <a:srgbClr val="20B8F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823C10B-B970-4AAD-BA21-34EF358E90FE}"/>
                </a:ext>
              </a:extLst>
            </p:cNvPr>
            <p:cNvCxnSpPr>
              <a:cxnSpLocks/>
            </p:cNvCxnSpPr>
            <p:nvPr/>
          </p:nvCxnSpPr>
          <p:spPr>
            <a:xfrm>
              <a:off x="8473624" y="9350477"/>
              <a:ext cx="9051822" cy="0"/>
            </a:xfrm>
            <a:prstGeom prst="line">
              <a:avLst/>
            </a:prstGeom>
            <a:ln w="63500">
              <a:gradFill flip="none" rotWithShape="1">
                <a:gsLst>
                  <a:gs pos="0">
                    <a:srgbClr val="20B8FE">
                      <a:alpha val="17000"/>
                    </a:srgbClr>
                  </a:gs>
                  <a:gs pos="100000">
                    <a:srgbClr val="20B8FE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621998-98B3-41F1-80BF-AB00ED18E07C}"/>
              </a:ext>
            </a:extLst>
          </p:cNvPr>
          <p:cNvGrpSpPr/>
          <p:nvPr/>
        </p:nvGrpSpPr>
        <p:grpSpPr>
          <a:xfrm rot="16200000" flipV="1">
            <a:off x="321256" y="1644445"/>
            <a:ext cx="9051822" cy="7407377"/>
            <a:chOff x="8473624" y="1943100"/>
            <a:chExt cx="9051822" cy="740737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662CCBE-D766-486A-83FC-469DF95A4F23}"/>
                </a:ext>
              </a:extLst>
            </p:cNvPr>
            <p:cNvCxnSpPr>
              <a:cxnSpLocks/>
            </p:cNvCxnSpPr>
            <p:nvPr/>
          </p:nvCxnSpPr>
          <p:spPr>
            <a:xfrm>
              <a:off x="17487900" y="1943100"/>
              <a:ext cx="0" cy="7407377"/>
            </a:xfrm>
            <a:prstGeom prst="line">
              <a:avLst/>
            </a:prstGeom>
            <a:ln w="63500">
              <a:gradFill>
                <a:gsLst>
                  <a:gs pos="0">
                    <a:srgbClr val="20B8FE">
                      <a:alpha val="17000"/>
                    </a:srgbClr>
                  </a:gs>
                  <a:gs pos="100000">
                    <a:srgbClr val="20B8F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A873EF-48BA-435D-B57B-16D5EA4D9CE0}"/>
                </a:ext>
              </a:extLst>
            </p:cNvPr>
            <p:cNvCxnSpPr>
              <a:cxnSpLocks/>
            </p:cNvCxnSpPr>
            <p:nvPr/>
          </p:nvCxnSpPr>
          <p:spPr>
            <a:xfrm>
              <a:off x="8473624" y="9350477"/>
              <a:ext cx="9051822" cy="0"/>
            </a:xfrm>
            <a:prstGeom prst="line">
              <a:avLst/>
            </a:prstGeom>
            <a:ln w="63500">
              <a:gradFill flip="none" rotWithShape="1">
                <a:gsLst>
                  <a:gs pos="0">
                    <a:srgbClr val="20B8FE">
                      <a:alpha val="17000"/>
                    </a:srgbClr>
                  </a:gs>
                  <a:gs pos="100000">
                    <a:srgbClr val="20B8FE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D4A129CE-A348-934B-BB10-E924B2A5D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521" y="-454486"/>
            <a:ext cx="3578387" cy="357838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1886794-E03D-E547-97CB-1B2D3F4A6FAC}"/>
              </a:ext>
            </a:extLst>
          </p:cNvPr>
          <p:cNvSpPr/>
          <p:nvPr/>
        </p:nvSpPr>
        <p:spPr>
          <a:xfrm>
            <a:off x="1669686" y="4191428"/>
            <a:ext cx="14948644" cy="156966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id-ID" sz="9600" b="1">
                <a:solidFill>
                  <a:srgbClr val="049BEB"/>
                </a:solidFill>
                <a:latin typeface="+mj-lt"/>
                <a:cs typeface="Poppins"/>
              </a:rPr>
              <a:t>SYSTEM OVERVIEW DIAGRAM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D9DCB2-1614-4D47-90BA-DF1CB066C0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86600" y="9613716"/>
            <a:ext cx="4114800" cy="547688"/>
          </a:xfrm>
        </p:spPr>
        <p:txBody>
          <a:bodyPr/>
          <a:lstStyle/>
          <a:p>
            <a:pPr algn="ctr"/>
            <a:fld id="{8EF19F59-CBE7-4343-8810-B42045B804E2}" type="datetime1">
              <a:rPr lang="en-US" smtClean="0"/>
              <a:pPr algn="ctr"/>
              <a:t>5/26/2025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5EA3CF-DBA6-AE41-9421-FD5F30ECDC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004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CF3C6E4C-8FA1-4853-8C5D-81E11476C499}"/>
              </a:ext>
            </a:extLst>
          </p:cNvPr>
          <p:cNvGrpSpPr/>
          <p:nvPr/>
        </p:nvGrpSpPr>
        <p:grpSpPr>
          <a:xfrm>
            <a:off x="15353144" y="7431937"/>
            <a:ext cx="687560" cy="687560"/>
            <a:chOff x="5492751" y="2584451"/>
            <a:chExt cx="244475" cy="244475"/>
          </a:xfrm>
          <a:solidFill>
            <a:schemeClr val="bg1"/>
          </a:solidFill>
        </p:grpSpPr>
        <p:sp>
          <p:nvSpPr>
            <p:cNvPr id="76" name="Freeform 167">
              <a:extLst>
                <a:ext uri="{FF2B5EF4-FFF2-40B4-BE49-F238E27FC236}">
                  <a16:creationId xmlns:a16="http://schemas.microsoft.com/office/drawing/2014/main" id="{72456BD5-AE8D-4EC2-BAE0-B094B1EA1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9738" y="2700338"/>
              <a:ext cx="217488" cy="128588"/>
            </a:xfrm>
            <a:custGeom>
              <a:avLst/>
              <a:gdLst>
                <a:gd name="T0" fmla="*/ 39 w 58"/>
                <a:gd name="T1" fmla="*/ 23 h 34"/>
                <a:gd name="T2" fmla="*/ 25 w 58"/>
                <a:gd name="T3" fmla="*/ 0 h 34"/>
                <a:gd name="T4" fmla="*/ 17 w 58"/>
                <a:gd name="T5" fmla="*/ 0 h 34"/>
                <a:gd name="T6" fmla="*/ 29 w 58"/>
                <a:gd name="T7" fmla="*/ 22 h 34"/>
                <a:gd name="T8" fmla="*/ 0 w 58"/>
                <a:gd name="T9" fmla="*/ 34 h 34"/>
                <a:gd name="T10" fmla="*/ 58 w 58"/>
                <a:gd name="T11" fmla="*/ 34 h 34"/>
                <a:gd name="T12" fmla="*/ 39 w 58"/>
                <a:gd name="T13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39" y="23"/>
                  </a:moveTo>
                  <a:cubicBezTo>
                    <a:pt x="37" y="18"/>
                    <a:pt x="31" y="8"/>
                    <a:pt x="25" y="0"/>
                  </a:cubicBezTo>
                  <a:cubicBezTo>
                    <a:pt x="25" y="0"/>
                    <a:pt x="17" y="0"/>
                    <a:pt x="17" y="0"/>
                  </a:cubicBezTo>
                  <a:cubicBezTo>
                    <a:pt x="22" y="6"/>
                    <a:pt x="27" y="15"/>
                    <a:pt x="29" y="22"/>
                  </a:cubicBezTo>
                  <a:cubicBezTo>
                    <a:pt x="16" y="23"/>
                    <a:pt x="5" y="27"/>
                    <a:pt x="0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4" y="28"/>
                    <a:pt x="48" y="24"/>
                    <a:pt x="3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  <p:sp>
          <p:nvSpPr>
            <p:cNvPr id="77" name="Freeform 168">
              <a:extLst>
                <a:ext uri="{FF2B5EF4-FFF2-40B4-BE49-F238E27FC236}">
                  <a16:creationId xmlns:a16="http://schemas.microsoft.com/office/drawing/2014/main" id="{9D681EDC-918F-402C-86B8-EB82A6D79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2751" y="2584451"/>
              <a:ext cx="165100" cy="168275"/>
            </a:xfrm>
            <a:custGeom>
              <a:avLst/>
              <a:gdLst>
                <a:gd name="T0" fmla="*/ 11 w 44"/>
                <a:gd name="T1" fmla="*/ 21 h 45"/>
                <a:gd name="T2" fmla="*/ 12 w 44"/>
                <a:gd name="T3" fmla="*/ 45 h 45"/>
                <a:gd name="T4" fmla="*/ 20 w 44"/>
                <a:gd name="T5" fmla="*/ 25 h 45"/>
                <a:gd name="T6" fmla="*/ 28 w 44"/>
                <a:gd name="T7" fmla="*/ 29 h 45"/>
                <a:gd name="T8" fmla="*/ 26 w 44"/>
                <a:gd name="T9" fmla="*/ 20 h 45"/>
                <a:gd name="T10" fmla="*/ 44 w 44"/>
                <a:gd name="T11" fmla="*/ 29 h 45"/>
                <a:gd name="T12" fmla="*/ 28 w 44"/>
                <a:gd name="T13" fmla="*/ 13 h 45"/>
                <a:gd name="T14" fmla="*/ 40 w 44"/>
                <a:gd name="T15" fmla="*/ 9 h 45"/>
                <a:gd name="T16" fmla="*/ 17 w 44"/>
                <a:gd name="T17" fmla="*/ 11 h 45"/>
                <a:gd name="T18" fmla="*/ 16 w 44"/>
                <a:gd name="T19" fmla="*/ 1 h 45"/>
                <a:gd name="T20" fmla="*/ 11 w 44"/>
                <a:gd name="T21" fmla="*/ 10 h 45"/>
                <a:gd name="T22" fmla="*/ 1 w 44"/>
                <a:gd name="T23" fmla="*/ 5 h 45"/>
                <a:gd name="T24" fmla="*/ 7 w 44"/>
                <a:gd name="T25" fmla="*/ 14 h 45"/>
                <a:gd name="T26" fmla="*/ 1 w 44"/>
                <a:gd name="T27" fmla="*/ 33 h 45"/>
                <a:gd name="T28" fmla="*/ 11 w 44"/>
                <a:gd name="T29" fmla="*/ 2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45">
                  <a:moveTo>
                    <a:pt x="11" y="21"/>
                  </a:moveTo>
                  <a:cubicBezTo>
                    <a:pt x="8" y="26"/>
                    <a:pt x="7" y="32"/>
                    <a:pt x="12" y="45"/>
                  </a:cubicBezTo>
                  <a:cubicBezTo>
                    <a:pt x="12" y="38"/>
                    <a:pt x="17" y="28"/>
                    <a:pt x="20" y="25"/>
                  </a:cubicBezTo>
                  <a:cubicBezTo>
                    <a:pt x="24" y="25"/>
                    <a:pt x="28" y="29"/>
                    <a:pt x="28" y="29"/>
                  </a:cubicBezTo>
                  <a:cubicBezTo>
                    <a:pt x="28" y="25"/>
                    <a:pt x="27" y="23"/>
                    <a:pt x="26" y="20"/>
                  </a:cubicBezTo>
                  <a:cubicBezTo>
                    <a:pt x="32" y="20"/>
                    <a:pt x="41" y="21"/>
                    <a:pt x="44" y="29"/>
                  </a:cubicBezTo>
                  <a:cubicBezTo>
                    <a:pt x="40" y="17"/>
                    <a:pt x="32" y="13"/>
                    <a:pt x="28" y="13"/>
                  </a:cubicBezTo>
                  <a:cubicBezTo>
                    <a:pt x="32" y="9"/>
                    <a:pt x="32" y="9"/>
                    <a:pt x="40" y="9"/>
                  </a:cubicBezTo>
                  <a:cubicBezTo>
                    <a:pt x="28" y="0"/>
                    <a:pt x="20" y="7"/>
                    <a:pt x="17" y="11"/>
                  </a:cubicBezTo>
                  <a:cubicBezTo>
                    <a:pt x="16" y="8"/>
                    <a:pt x="16" y="4"/>
                    <a:pt x="16" y="1"/>
                  </a:cubicBezTo>
                  <a:cubicBezTo>
                    <a:pt x="16" y="1"/>
                    <a:pt x="12" y="5"/>
                    <a:pt x="11" y="10"/>
                  </a:cubicBezTo>
                  <a:cubicBezTo>
                    <a:pt x="6" y="9"/>
                    <a:pt x="1" y="5"/>
                    <a:pt x="1" y="5"/>
                  </a:cubicBezTo>
                  <a:cubicBezTo>
                    <a:pt x="3" y="7"/>
                    <a:pt x="5" y="13"/>
                    <a:pt x="7" y="14"/>
                  </a:cubicBezTo>
                  <a:cubicBezTo>
                    <a:pt x="0" y="19"/>
                    <a:pt x="1" y="33"/>
                    <a:pt x="1" y="33"/>
                  </a:cubicBezTo>
                  <a:cubicBezTo>
                    <a:pt x="5" y="26"/>
                    <a:pt x="7" y="22"/>
                    <a:pt x="1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</p:grpSp>
      <p:sp>
        <p:nvSpPr>
          <p:cNvPr id="8" name="Freeform 4">
            <a:extLst>
              <a:ext uri="{FF2B5EF4-FFF2-40B4-BE49-F238E27FC236}">
                <a16:creationId xmlns:a16="http://schemas.microsoft.com/office/drawing/2014/main" id="{823D3EA7-FF73-5E48-9438-87642A5FB6A3}"/>
              </a:ext>
            </a:extLst>
          </p:cNvPr>
          <p:cNvSpPr/>
          <p:nvPr/>
        </p:nvSpPr>
        <p:spPr>
          <a:xfrm>
            <a:off x="4044416" y="196807"/>
            <a:ext cx="10405872" cy="9454896"/>
          </a:xfrm>
          <a:custGeom>
            <a:avLst/>
            <a:gdLst/>
            <a:ahLst/>
            <a:cxnLst/>
            <a:rect l="l" t="t" r="r" b="b"/>
            <a:pathLst>
              <a:path w="8779066" h="10287000">
                <a:moveTo>
                  <a:pt x="0" y="0"/>
                </a:moveTo>
                <a:lnTo>
                  <a:pt x="8779066" y="0"/>
                </a:lnTo>
                <a:lnTo>
                  <a:pt x="877906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623C49-5165-2746-BDD4-DC67DD1EC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521" y="-454486"/>
            <a:ext cx="3578387" cy="3578387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737E81-16A0-5B4F-B9EA-3603208E4A4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7086600" y="9651703"/>
            <a:ext cx="4114800" cy="547688"/>
          </a:xfrm>
        </p:spPr>
        <p:txBody>
          <a:bodyPr/>
          <a:lstStyle/>
          <a:p>
            <a:pPr algn="ctr"/>
            <a:fld id="{2E8D451B-ABDF-D842-ADD7-B3D2F465175C}" type="datetime1">
              <a:rPr lang="en-US" smtClean="0"/>
              <a:pPr algn="ctr"/>
              <a:t>5/26/2025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E9B30E-2481-BF4C-A8C5-71AB23F15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824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36369FE-C1BC-49BC-8634-F7ACEB08C8A0}"/>
              </a:ext>
            </a:extLst>
          </p:cNvPr>
          <p:cNvGrpSpPr/>
          <p:nvPr/>
        </p:nvGrpSpPr>
        <p:grpSpPr>
          <a:xfrm>
            <a:off x="8431964" y="2057400"/>
            <a:ext cx="9051822" cy="7407377"/>
            <a:chOff x="8473624" y="1943100"/>
            <a:chExt cx="9051822" cy="740737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71D3D30-F44C-41A9-83C1-1D77CD008906}"/>
                </a:ext>
              </a:extLst>
            </p:cNvPr>
            <p:cNvCxnSpPr>
              <a:cxnSpLocks/>
            </p:cNvCxnSpPr>
            <p:nvPr/>
          </p:nvCxnSpPr>
          <p:spPr>
            <a:xfrm>
              <a:off x="17487900" y="1943100"/>
              <a:ext cx="0" cy="7407377"/>
            </a:xfrm>
            <a:prstGeom prst="line">
              <a:avLst/>
            </a:prstGeom>
            <a:ln w="63500">
              <a:gradFill>
                <a:gsLst>
                  <a:gs pos="0">
                    <a:srgbClr val="20B8FE">
                      <a:alpha val="17000"/>
                    </a:srgbClr>
                  </a:gs>
                  <a:gs pos="100000">
                    <a:srgbClr val="20B8F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823C10B-B970-4AAD-BA21-34EF358E90FE}"/>
                </a:ext>
              </a:extLst>
            </p:cNvPr>
            <p:cNvCxnSpPr>
              <a:cxnSpLocks/>
            </p:cNvCxnSpPr>
            <p:nvPr/>
          </p:nvCxnSpPr>
          <p:spPr>
            <a:xfrm>
              <a:off x="8473624" y="9350477"/>
              <a:ext cx="9051822" cy="0"/>
            </a:xfrm>
            <a:prstGeom prst="line">
              <a:avLst/>
            </a:prstGeom>
            <a:ln w="63500">
              <a:gradFill flip="none" rotWithShape="1">
                <a:gsLst>
                  <a:gs pos="0">
                    <a:srgbClr val="20B8FE">
                      <a:alpha val="17000"/>
                    </a:srgbClr>
                  </a:gs>
                  <a:gs pos="100000">
                    <a:srgbClr val="20B8FE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621998-98B3-41F1-80BF-AB00ED18E07C}"/>
              </a:ext>
            </a:extLst>
          </p:cNvPr>
          <p:cNvGrpSpPr/>
          <p:nvPr/>
        </p:nvGrpSpPr>
        <p:grpSpPr>
          <a:xfrm rot="16200000" flipV="1">
            <a:off x="321256" y="1644445"/>
            <a:ext cx="9051822" cy="7407377"/>
            <a:chOff x="8473624" y="1943100"/>
            <a:chExt cx="9051822" cy="740737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662CCBE-D766-486A-83FC-469DF95A4F23}"/>
                </a:ext>
              </a:extLst>
            </p:cNvPr>
            <p:cNvCxnSpPr>
              <a:cxnSpLocks/>
            </p:cNvCxnSpPr>
            <p:nvPr/>
          </p:nvCxnSpPr>
          <p:spPr>
            <a:xfrm>
              <a:off x="17487900" y="1943100"/>
              <a:ext cx="0" cy="7407377"/>
            </a:xfrm>
            <a:prstGeom prst="line">
              <a:avLst/>
            </a:prstGeom>
            <a:ln w="63500">
              <a:gradFill>
                <a:gsLst>
                  <a:gs pos="0">
                    <a:srgbClr val="20B8FE">
                      <a:alpha val="17000"/>
                    </a:srgbClr>
                  </a:gs>
                  <a:gs pos="100000">
                    <a:srgbClr val="20B8F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A873EF-48BA-435D-B57B-16D5EA4D9CE0}"/>
                </a:ext>
              </a:extLst>
            </p:cNvPr>
            <p:cNvCxnSpPr>
              <a:cxnSpLocks/>
            </p:cNvCxnSpPr>
            <p:nvPr/>
          </p:nvCxnSpPr>
          <p:spPr>
            <a:xfrm>
              <a:off x="8473624" y="9350477"/>
              <a:ext cx="9051822" cy="0"/>
            </a:xfrm>
            <a:prstGeom prst="line">
              <a:avLst/>
            </a:prstGeom>
            <a:ln w="63500">
              <a:gradFill flip="none" rotWithShape="1">
                <a:gsLst>
                  <a:gs pos="0">
                    <a:srgbClr val="20B8FE">
                      <a:alpha val="17000"/>
                    </a:srgbClr>
                  </a:gs>
                  <a:gs pos="100000">
                    <a:srgbClr val="20B8FE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D4A129CE-A348-934B-BB10-E924B2A5D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521" y="-454486"/>
            <a:ext cx="3578387" cy="357838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1886794-E03D-E547-97CB-1B2D3F4A6FAC}"/>
              </a:ext>
            </a:extLst>
          </p:cNvPr>
          <p:cNvSpPr/>
          <p:nvPr/>
        </p:nvSpPr>
        <p:spPr>
          <a:xfrm>
            <a:off x="4576499" y="3620006"/>
            <a:ext cx="9135001" cy="3046988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id-ID" sz="9600" b="1">
                <a:solidFill>
                  <a:srgbClr val="049BEB"/>
                </a:solidFill>
                <a:latin typeface="+mj-lt"/>
                <a:cs typeface="Poppins"/>
              </a:rPr>
              <a:t>AGILE SOFTWARE </a:t>
            </a:r>
            <a:endParaRPr lang="en-US"/>
          </a:p>
          <a:p>
            <a:pPr algn="ctr"/>
            <a:r>
              <a:rPr lang="id-ID" sz="9600" b="1">
                <a:solidFill>
                  <a:srgbClr val="049BEB"/>
                </a:solidFill>
                <a:latin typeface="+mj-lt"/>
                <a:cs typeface="Poppins"/>
              </a:rPr>
              <a:t>DEVELOPMENT</a:t>
            </a:r>
            <a:endParaRPr lang="id-ID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4788B8-0B95-A74D-AFA6-09071DDB38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86599" y="9672709"/>
            <a:ext cx="4114800" cy="547688"/>
          </a:xfrm>
        </p:spPr>
        <p:txBody>
          <a:bodyPr/>
          <a:lstStyle/>
          <a:p>
            <a:pPr algn="ctr"/>
            <a:fld id="{5D3FBE45-53C5-F04B-81F7-5E85C53EA1B5}" type="datetime1">
              <a:rPr lang="en-US" smtClean="0"/>
              <a:pPr algn="ctr"/>
              <a:t>5/26/2025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1A0EF-61D7-3C44-B5DF-10D27CEED8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550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CF3C6E4C-8FA1-4853-8C5D-81E11476C499}"/>
              </a:ext>
            </a:extLst>
          </p:cNvPr>
          <p:cNvGrpSpPr/>
          <p:nvPr/>
        </p:nvGrpSpPr>
        <p:grpSpPr>
          <a:xfrm>
            <a:off x="15353144" y="7431937"/>
            <a:ext cx="687560" cy="687560"/>
            <a:chOff x="5492751" y="2584451"/>
            <a:chExt cx="244475" cy="244475"/>
          </a:xfrm>
          <a:solidFill>
            <a:schemeClr val="bg1"/>
          </a:solidFill>
        </p:grpSpPr>
        <p:sp>
          <p:nvSpPr>
            <p:cNvPr id="76" name="Freeform 167">
              <a:extLst>
                <a:ext uri="{FF2B5EF4-FFF2-40B4-BE49-F238E27FC236}">
                  <a16:creationId xmlns:a16="http://schemas.microsoft.com/office/drawing/2014/main" id="{72456BD5-AE8D-4EC2-BAE0-B094B1EA1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9738" y="2700338"/>
              <a:ext cx="217488" cy="128588"/>
            </a:xfrm>
            <a:custGeom>
              <a:avLst/>
              <a:gdLst>
                <a:gd name="T0" fmla="*/ 39 w 58"/>
                <a:gd name="T1" fmla="*/ 23 h 34"/>
                <a:gd name="T2" fmla="*/ 25 w 58"/>
                <a:gd name="T3" fmla="*/ 0 h 34"/>
                <a:gd name="T4" fmla="*/ 17 w 58"/>
                <a:gd name="T5" fmla="*/ 0 h 34"/>
                <a:gd name="T6" fmla="*/ 29 w 58"/>
                <a:gd name="T7" fmla="*/ 22 h 34"/>
                <a:gd name="T8" fmla="*/ 0 w 58"/>
                <a:gd name="T9" fmla="*/ 34 h 34"/>
                <a:gd name="T10" fmla="*/ 58 w 58"/>
                <a:gd name="T11" fmla="*/ 34 h 34"/>
                <a:gd name="T12" fmla="*/ 39 w 58"/>
                <a:gd name="T13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39" y="23"/>
                  </a:moveTo>
                  <a:cubicBezTo>
                    <a:pt x="37" y="18"/>
                    <a:pt x="31" y="8"/>
                    <a:pt x="25" y="0"/>
                  </a:cubicBezTo>
                  <a:cubicBezTo>
                    <a:pt x="25" y="0"/>
                    <a:pt x="17" y="0"/>
                    <a:pt x="17" y="0"/>
                  </a:cubicBezTo>
                  <a:cubicBezTo>
                    <a:pt x="22" y="6"/>
                    <a:pt x="27" y="15"/>
                    <a:pt x="29" y="22"/>
                  </a:cubicBezTo>
                  <a:cubicBezTo>
                    <a:pt x="16" y="23"/>
                    <a:pt x="5" y="27"/>
                    <a:pt x="0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4" y="28"/>
                    <a:pt x="48" y="24"/>
                    <a:pt x="3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  <p:sp>
          <p:nvSpPr>
            <p:cNvPr id="77" name="Freeform 168">
              <a:extLst>
                <a:ext uri="{FF2B5EF4-FFF2-40B4-BE49-F238E27FC236}">
                  <a16:creationId xmlns:a16="http://schemas.microsoft.com/office/drawing/2014/main" id="{9D681EDC-918F-402C-86B8-EB82A6D79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2751" y="2584451"/>
              <a:ext cx="165100" cy="168275"/>
            </a:xfrm>
            <a:custGeom>
              <a:avLst/>
              <a:gdLst>
                <a:gd name="T0" fmla="*/ 11 w 44"/>
                <a:gd name="T1" fmla="*/ 21 h 45"/>
                <a:gd name="T2" fmla="*/ 12 w 44"/>
                <a:gd name="T3" fmla="*/ 45 h 45"/>
                <a:gd name="T4" fmla="*/ 20 w 44"/>
                <a:gd name="T5" fmla="*/ 25 h 45"/>
                <a:gd name="T6" fmla="*/ 28 w 44"/>
                <a:gd name="T7" fmla="*/ 29 h 45"/>
                <a:gd name="T8" fmla="*/ 26 w 44"/>
                <a:gd name="T9" fmla="*/ 20 h 45"/>
                <a:gd name="T10" fmla="*/ 44 w 44"/>
                <a:gd name="T11" fmla="*/ 29 h 45"/>
                <a:gd name="T12" fmla="*/ 28 w 44"/>
                <a:gd name="T13" fmla="*/ 13 h 45"/>
                <a:gd name="T14" fmla="*/ 40 w 44"/>
                <a:gd name="T15" fmla="*/ 9 h 45"/>
                <a:gd name="T16" fmla="*/ 17 w 44"/>
                <a:gd name="T17" fmla="*/ 11 h 45"/>
                <a:gd name="T18" fmla="*/ 16 w 44"/>
                <a:gd name="T19" fmla="*/ 1 h 45"/>
                <a:gd name="T20" fmla="*/ 11 w 44"/>
                <a:gd name="T21" fmla="*/ 10 h 45"/>
                <a:gd name="T22" fmla="*/ 1 w 44"/>
                <a:gd name="T23" fmla="*/ 5 h 45"/>
                <a:gd name="T24" fmla="*/ 7 w 44"/>
                <a:gd name="T25" fmla="*/ 14 h 45"/>
                <a:gd name="T26" fmla="*/ 1 w 44"/>
                <a:gd name="T27" fmla="*/ 33 h 45"/>
                <a:gd name="T28" fmla="*/ 11 w 44"/>
                <a:gd name="T29" fmla="*/ 2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45">
                  <a:moveTo>
                    <a:pt x="11" y="21"/>
                  </a:moveTo>
                  <a:cubicBezTo>
                    <a:pt x="8" y="26"/>
                    <a:pt x="7" y="32"/>
                    <a:pt x="12" y="45"/>
                  </a:cubicBezTo>
                  <a:cubicBezTo>
                    <a:pt x="12" y="38"/>
                    <a:pt x="17" y="28"/>
                    <a:pt x="20" y="25"/>
                  </a:cubicBezTo>
                  <a:cubicBezTo>
                    <a:pt x="24" y="25"/>
                    <a:pt x="28" y="29"/>
                    <a:pt x="28" y="29"/>
                  </a:cubicBezTo>
                  <a:cubicBezTo>
                    <a:pt x="28" y="25"/>
                    <a:pt x="27" y="23"/>
                    <a:pt x="26" y="20"/>
                  </a:cubicBezTo>
                  <a:cubicBezTo>
                    <a:pt x="32" y="20"/>
                    <a:pt x="41" y="21"/>
                    <a:pt x="44" y="29"/>
                  </a:cubicBezTo>
                  <a:cubicBezTo>
                    <a:pt x="40" y="17"/>
                    <a:pt x="32" y="13"/>
                    <a:pt x="28" y="13"/>
                  </a:cubicBezTo>
                  <a:cubicBezTo>
                    <a:pt x="32" y="9"/>
                    <a:pt x="32" y="9"/>
                    <a:pt x="40" y="9"/>
                  </a:cubicBezTo>
                  <a:cubicBezTo>
                    <a:pt x="28" y="0"/>
                    <a:pt x="20" y="7"/>
                    <a:pt x="17" y="11"/>
                  </a:cubicBezTo>
                  <a:cubicBezTo>
                    <a:pt x="16" y="8"/>
                    <a:pt x="16" y="4"/>
                    <a:pt x="16" y="1"/>
                  </a:cubicBezTo>
                  <a:cubicBezTo>
                    <a:pt x="16" y="1"/>
                    <a:pt x="12" y="5"/>
                    <a:pt x="11" y="10"/>
                  </a:cubicBezTo>
                  <a:cubicBezTo>
                    <a:pt x="6" y="9"/>
                    <a:pt x="1" y="5"/>
                    <a:pt x="1" y="5"/>
                  </a:cubicBezTo>
                  <a:cubicBezTo>
                    <a:pt x="3" y="7"/>
                    <a:pt x="5" y="13"/>
                    <a:pt x="7" y="14"/>
                  </a:cubicBezTo>
                  <a:cubicBezTo>
                    <a:pt x="0" y="19"/>
                    <a:pt x="1" y="33"/>
                    <a:pt x="1" y="33"/>
                  </a:cubicBezTo>
                  <a:cubicBezTo>
                    <a:pt x="5" y="26"/>
                    <a:pt x="7" y="22"/>
                    <a:pt x="1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3623C49-5165-2746-BDD4-DC67DD1EC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521" y="-454486"/>
            <a:ext cx="3578387" cy="35783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1B69A1-1AA1-7C45-B9DD-107781917D6E}"/>
              </a:ext>
            </a:extLst>
          </p:cNvPr>
          <p:cNvSpPr txBox="1"/>
          <p:nvPr/>
        </p:nvSpPr>
        <p:spPr>
          <a:xfrm>
            <a:off x="39844" y="503710"/>
            <a:ext cx="10560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800" b="1">
                <a:solidFill>
                  <a:schemeClr val="tx1">
                    <a:lumMod val="75000"/>
                    <a:lumOff val="25000"/>
                  </a:schemeClr>
                </a:solidFill>
                <a:cs typeface="Poppins" panose="00000500000000000000" pitchFamily="2" charset="0"/>
              </a:rPr>
              <a:t>Software Development Life Cycle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64D789-7BF7-74A5-FFDA-9A8B4DCE6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353" y="1776817"/>
            <a:ext cx="14276716" cy="735383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1B5B83-526B-604D-8661-085C0B9274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7086600" y="9651703"/>
            <a:ext cx="4114800" cy="547688"/>
          </a:xfrm>
        </p:spPr>
        <p:txBody>
          <a:bodyPr/>
          <a:lstStyle/>
          <a:p>
            <a:pPr algn="ctr"/>
            <a:fld id="{611845D3-D3FD-6E47-8CF0-951CA1840748}" type="datetime1">
              <a:rPr lang="en-US" smtClean="0"/>
              <a:pPr algn="ctr"/>
              <a:t>5/26/2025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432FF-B9EF-554F-94C0-9A489498F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16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CF3C6E4C-8FA1-4853-8C5D-81E11476C499}"/>
              </a:ext>
            </a:extLst>
          </p:cNvPr>
          <p:cNvGrpSpPr/>
          <p:nvPr/>
        </p:nvGrpSpPr>
        <p:grpSpPr>
          <a:xfrm>
            <a:off x="15353144" y="7431937"/>
            <a:ext cx="687560" cy="687560"/>
            <a:chOff x="5492751" y="2584451"/>
            <a:chExt cx="244475" cy="244475"/>
          </a:xfrm>
          <a:solidFill>
            <a:schemeClr val="bg1"/>
          </a:solidFill>
        </p:grpSpPr>
        <p:sp>
          <p:nvSpPr>
            <p:cNvPr id="76" name="Freeform 167">
              <a:extLst>
                <a:ext uri="{FF2B5EF4-FFF2-40B4-BE49-F238E27FC236}">
                  <a16:creationId xmlns:a16="http://schemas.microsoft.com/office/drawing/2014/main" id="{72456BD5-AE8D-4EC2-BAE0-B094B1EA1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9738" y="2700338"/>
              <a:ext cx="217488" cy="128588"/>
            </a:xfrm>
            <a:custGeom>
              <a:avLst/>
              <a:gdLst>
                <a:gd name="T0" fmla="*/ 39 w 58"/>
                <a:gd name="T1" fmla="*/ 23 h 34"/>
                <a:gd name="T2" fmla="*/ 25 w 58"/>
                <a:gd name="T3" fmla="*/ 0 h 34"/>
                <a:gd name="T4" fmla="*/ 17 w 58"/>
                <a:gd name="T5" fmla="*/ 0 h 34"/>
                <a:gd name="T6" fmla="*/ 29 w 58"/>
                <a:gd name="T7" fmla="*/ 22 h 34"/>
                <a:gd name="T8" fmla="*/ 0 w 58"/>
                <a:gd name="T9" fmla="*/ 34 h 34"/>
                <a:gd name="T10" fmla="*/ 58 w 58"/>
                <a:gd name="T11" fmla="*/ 34 h 34"/>
                <a:gd name="T12" fmla="*/ 39 w 58"/>
                <a:gd name="T13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39" y="23"/>
                  </a:moveTo>
                  <a:cubicBezTo>
                    <a:pt x="37" y="18"/>
                    <a:pt x="31" y="8"/>
                    <a:pt x="25" y="0"/>
                  </a:cubicBezTo>
                  <a:cubicBezTo>
                    <a:pt x="25" y="0"/>
                    <a:pt x="17" y="0"/>
                    <a:pt x="17" y="0"/>
                  </a:cubicBezTo>
                  <a:cubicBezTo>
                    <a:pt x="22" y="6"/>
                    <a:pt x="27" y="15"/>
                    <a:pt x="29" y="22"/>
                  </a:cubicBezTo>
                  <a:cubicBezTo>
                    <a:pt x="16" y="23"/>
                    <a:pt x="5" y="27"/>
                    <a:pt x="0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4" y="28"/>
                    <a:pt x="48" y="24"/>
                    <a:pt x="3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  <p:sp>
          <p:nvSpPr>
            <p:cNvPr id="77" name="Freeform 168">
              <a:extLst>
                <a:ext uri="{FF2B5EF4-FFF2-40B4-BE49-F238E27FC236}">
                  <a16:creationId xmlns:a16="http://schemas.microsoft.com/office/drawing/2014/main" id="{9D681EDC-918F-402C-86B8-EB82A6D79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2751" y="2584451"/>
              <a:ext cx="165100" cy="168275"/>
            </a:xfrm>
            <a:custGeom>
              <a:avLst/>
              <a:gdLst>
                <a:gd name="T0" fmla="*/ 11 w 44"/>
                <a:gd name="T1" fmla="*/ 21 h 45"/>
                <a:gd name="T2" fmla="*/ 12 w 44"/>
                <a:gd name="T3" fmla="*/ 45 h 45"/>
                <a:gd name="T4" fmla="*/ 20 w 44"/>
                <a:gd name="T5" fmla="*/ 25 h 45"/>
                <a:gd name="T6" fmla="*/ 28 w 44"/>
                <a:gd name="T7" fmla="*/ 29 h 45"/>
                <a:gd name="T8" fmla="*/ 26 w 44"/>
                <a:gd name="T9" fmla="*/ 20 h 45"/>
                <a:gd name="T10" fmla="*/ 44 w 44"/>
                <a:gd name="T11" fmla="*/ 29 h 45"/>
                <a:gd name="T12" fmla="*/ 28 w 44"/>
                <a:gd name="T13" fmla="*/ 13 h 45"/>
                <a:gd name="T14" fmla="*/ 40 w 44"/>
                <a:gd name="T15" fmla="*/ 9 h 45"/>
                <a:gd name="T16" fmla="*/ 17 w 44"/>
                <a:gd name="T17" fmla="*/ 11 h 45"/>
                <a:gd name="T18" fmla="*/ 16 w 44"/>
                <a:gd name="T19" fmla="*/ 1 h 45"/>
                <a:gd name="T20" fmla="*/ 11 w 44"/>
                <a:gd name="T21" fmla="*/ 10 h 45"/>
                <a:gd name="T22" fmla="*/ 1 w 44"/>
                <a:gd name="T23" fmla="*/ 5 h 45"/>
                <a:gd name="T24" fmla="*/ 7 w 44"/>
                <a:gd name="T25" fmla="*/ 14 h 45"/>
                <a:gd name="T26" fmla="*/ 1 w 44"/>
                <a:gd name="T27" fmla="*/ 33 h 45"/>
                <a:gd name="T28" fmla="*/ 11 w 44"/>
                <a:gd name="T29" fmla="*/ 2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45">
                  <a:moveTo>
                    <a:pt x="11" y="21"/>
                  </a:moveTo>
                  <a:cubicBezTo>
                    <a:pt x="8" y="26"/>
                    <a:pt x="7" y="32"/>
                    <a:pt x="12" y="45"/>
                  </a:cubicBezTo>
                  <a:cubicBezTo>
                    <a:pt x="12" y="38"/>
                    <a:pt x="17" y="28"/>
                    <a:pt x="20" y="25"/>
                  </a:cubicBezTo>
                  <a:cubicBezTo>
                    <a:pt x="24" y="25"/>
                    <a:pt x="28" y="29"/>
                    <a:pt x="28" y="29"/>
                  </a:cubicBezTo>
                  <a:cubicBezTo>
                    <a:pt x="28" y="25"/>
                    <a:pt x="27" y="23"/>
                    <a:pt x="26" y="20"/>
                  </a:cubicBezTo>
                  <a:cubicBezTo>
                    <a:pt x="32" y="20"/>
                    <a:pt x="41" y="21"/>
                    <a:pt x="44" y="29"/>
                  </a:cubicBezTo>
                  <a:cubicBezTo>
                    <a:pt x="40" y="17"/>
                    <a:pt x="32" y="13"/>
                    <a:pt x="28" y="13"/>
                  </a:cubicBezTo>
                  <a:cubicBezTo>
                    <a:pt x="32" y="9"/>
                    <a:pt x="32" y="9"/>
                    <a:pt x="40" y="9"/>
                  </a:cubicBezTo>
                  <a:cubicBezTo>
                    <a:pt x="28" y="0"/>
                    <a:pt x="20" y="7"/>
                    <a:pt x="17" y="11"/>
                  </a:cubicBezTo>
                  <a:cubicBezTo>
                    <a:pt x="16" y="8"/>
                    <a:pt x="16" y="4"/>
                    <a:pt x="16" y="1"/>
                  </a:cubicBezTo>
                  <a:cubicBezTo>
                    <a:pt x="16" y="1"/>
                    <a:pt x="12" y="5"/>
                    <a:pt x="11" y="10"/>
                  </a:cubicBezTo>
                  <a:cubicBezTo>
                    <a:pt x="6" y="9"/>
                    <a:pt x="1" y="5"/>
                    <a:pt x="1" y="5"/>
                  </a:cubicBezTo>
                  <a:cubicBezTo>
                    <a:pt x="3" y="7"/>
                    <a:pt x="5" y="13"/>
                    <a:pt x="7" y="14"/>
                  </a:cubicBezTo>
                  <a:cubicBezTo>
                    <a:pt x="0" y="19"/>
                    <a:pt x="1" y="33"/>
                    <a:pt x="1" y="33"/>
                  </a:cubicBezTo>
                  <a:cubicBezTo>
                    <a:pt x="5" y="26"/>
                    <a:pt x="7" y="22"/>
                    <a:pt x="1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01B69A1-1AA1-7C45-B9DD-107781917D6E}"/>
              </a:ext>
            </a:extLst>
          </p:cNvPr>
          <p:cNvSpPr txBox="1"/>
          <p:nvPr/>
        </p:nvSpPr>
        <p:spPr>
          <a:xfrm>
            <a:off x="525442" y="824722"/>
            <a:ext cx="84657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4800" b="1">
                <a:solidFill>
                  <a:schemeClr val="tx1">
                    <a:lumMod val="75000"/>
                    <a:lumOff val="25000"/>
                  </a:schemeClr>
                </a:solidFill>
                <a:cs typeface="Poppins" panose="00000500000000000000" pitchFamily="2" charset="0"/>
              </a:rPr>
              <a:t>Project Management</a:t>
            </a:r>
            <a:r>
              <a:rPr lang="en-US" sz="4800" b="1">
                <a:solidFill>
                  <a:schemeClr val="tx1">
                    <a:lumMod val="75000"/>
                    <a:lumOff val="25000"/>
                  </a:schemeClr>
                </a:solidFill>
                <a:cs typeface="Poppins" panose="00000500000000000000" pitchFamily="2" charset="0"/>
              </a:rPr>
              <a:t> Dashboard</a:t>
            </a:r>
            <a:endParaRPr lang="id-ID" sz="4800" b="1">
              <a:solidFill>
                <a:schemeClr val="tx1">
                  <a:lumMod val="75000"/>
                  <a:lumOff val="25000"/>
                </a:schemeClr>
              </a:solidFill>
              <a:cs typeface="Poppins" panose="000005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D0B1D4-D9B3-DE46-B0DB-DA3F00F8E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7596" y="-548972"/>
            <a:ext cx="3578387" cy="35783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64D28F-B028-E54C-923C-9D253EF8A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9542" y="5869858"/>
            <a:ext cx="2528262" cy="252826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323042F-91F2-A540-BA93-161D6CF87921}"/>
              </a:ext>
            </a:extLst>
          </p:cNvPr>
          <p:cNvSpPr/>
          <p:nvPr/>
        </p:nvSpPr>
        <p:spPr>
          <a:xfrm>
            <a:off x="14980422" y="8554892"/>
            <a:ext cx="2648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d-ID" sz="2800" b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Figma Prototype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29969-2C1E-AA40-99E9-C599DA805D8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7086600" y="9651703"/>
            <a:ext cx="4114800" cy="547688"/>
          </a:xfrm>
        </p:spPr>
        <p:txBody>
          <a:bodyPr/>
          <a:lstStyle/>
          <a:p>
            <a:pPr algn="ctr"/>
            <a:fld id="{3D3C0B78-295F-5F46-B5C4-F0BC1F5E0164}" type="datetime1">
              <a:rPr lang="en-US" smtClean="0"/>
              <a:pPr algn="ctr"/>
              <a:t>5/26/2025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0A04D-2065-DC4A-9CD5-5161DE22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B062C0-CB0D-102A-A97C-B5CBA94F6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196" y="2193143"/>
            <a:ext cx="13825494" cy="667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98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36369FE-C1BC-49BC-8634-F7ACEB08C8A0}"/>
              </a:ext>
            </a:extLst>
          </p:cNvPr>
          <p:cNvGrpSpPr/>
          <p:nvPr/>
        </p:nvGrpSpPr>
        <p:grpSpPr>
          <a:xfrm>
            <a:off x="8431964" y="2057400"/>
            <a:ext cx="9051822" cy="7407377"/>
            <a:chOff x="8473624" y="1943100"/>
            <a:chExt cx="9051822" cy="740737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71D3D30-F44C-41A9-83C1-1D77CD008906}"/>
                </a:ext>
              </a:extLst>
            </p:cNvPr>
            <p:cNvCxnSpPr>
              <a:cxnSpLocks/>
            </p:cNvCxnSpPr>
            <p:nvPr/>
          </p:nvCxnSpPr>
          <p:spPr>
            <a:xfrm>
              <a:off x="17487900" y="1943100"/>
              <a:ext cx="0" cy="7407377"/>
            </a:xfrm>
            <a:prstGeom prst="line">
              <a:avLst/>
            </a:prstGeom>
            <a:ln w="63500">
              <a:gradFill>
                <a:gsLst>
                  <a:gs pos="0">
                    <a:srgbClr val="20B8FE">
                      <a:alpha val="17000"/>
                    </a:srgbClr>
                  </a:gs>
                  <a:gs pos="100000">
                    <a:srgbClr val="20B8F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823C10B-B970-4AAD-BA21-34EF358E90FE}"/>
                </a:ext>
              </a:extLst>
            </p:cNvPr>
            <p:cNvCxnSpPr>
              <a:cxnSpLocks/>
            </p:cNvCxnSpPr>
            <p:nvPr/>
          </p:nvCxnSpPr>
          <p:spPr>
            <a:xfrm>
              <a:off x="8473624" y="9350477"/>
              <a:ext cx="9051822" cy="0"/>
            </a:xfrm>
            <a:prstGeom prst="line">
              <a:avLst/>
            </a:prstGeom>
            <a:ln w="63500">
              <a:gradFill flip="none" rotWithShape="1">
                <a:gsLst>
                  <a:gs pos="0">
                    <a:srgbClr val="20B8FE">
                      <a:alpha val="17000"/>
                    </a:srgbClr>
                  </a:gs>
                  <a:gs pos="100000">
                    <a:srgbClr val="20B8FE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621998-98B3-41F1-80BF-AB00ED18E07C}"/>
              </a:ext>
            </a:extLst>
          </p:cNvPr>
          <p:cNvGrpSpPr/>
          <p:nvPr/>
        </p:nvGrpSpPr>
        <p:grpSpPr>
          <a:xfrm rot="16200000" flipV="1">
            <a:off x="321256" y="1644445"/>
            <a:ext cx="9051822" cy="7407377"/>
            <a:chOff x="8473624" y="1943100"/>
            <a:chExt cx="9051822" cy="740737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662CCBE-D766-486A-83FC-469DF95A4F23}"/>
                </a:ext>
              </a:extLst>
            </p:cNvPr>
            <p:cNvCxnSpPr>
              <a:cxnSpLocks/>
            </p:cNvCxnSpPr>
            <p:nvPr/>
          </p:nvCxnSpPr>
          <p:spPr>
            <a:xfrm>
              <a:off x="17487900" y="1943100"/>
              <a:ext cx="0" cy="7407377"/>
            </a:xfrm>
            <a:prstGeom prst="line">
              <a:avLst/>
            </a:prstGeom>
            <a:ln w="63500">
              <a:gradFill>
                <a:gsLst>
                  <a:gs pos="0">
                    <a:srgbClr val="20B8FE">
                      <a:alpha val="17000"/>
                    </a:srgbClr>
                  </a:gs>
                  <a:gs pos="100000">
                    <a:srgbClr val="20B8F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A873EF-48BA-435D-B57B-16D5EA4D9CE0}"/>
                </a:ext>
              </a:extLst>
            </p:cNvPr>
            <p:cNvCxnSpPr>
              <a:cxnSpLocks/>
            </p:cNvCxnSpPr>
            <p:nvPr/>
          </p:nvCxnSpPr>
          <p:spPr>
            <a:xfrm>
              <a:off x="8473624" y="9350477"/>
              <a:ext cx="9051822" cy="0"/>
            </a:xfrm>
            <a:prstGeom prst="line">
              <a:avLst/>
            </a:prstGeom>
            <a:ln w="63500">
              <a:gradFill flip="none" rotWithShape="1">
                <a:gsLst>
                  <a:gs pos="0">
                    <a:srgbClr val="20B8FE">
                      <a:alpha val="17000"/>
                    </a:srgbClr>
                  </a:gs>
                  <a:gs pos="100000">
                    <a:srgbClr val="20B8FE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D4A129CE-A348-934B-BB10-E924B2A5D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521" y="-454486"/>
            <a:ext cx="3578387" cy="357838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1886794-E03D-E547-97CB-1B2D3F4A6FAC}"/>
              </a:ext>
            </a:extLst>
          </p:cNvPr>
          <p:cNvSpPr/>
          <p:nvPr/>
        </p:nvSpPr>
        <p:spPr>
          <a:xfrm>
            <a:off x="5193086" y="4191428"/>
            <a:ext cx="790184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d-ID" sz="9600" b="1">
                <a:solidFill>
                  <a:srgbClr val="049BEB"/>
                </a:solidFill>
                <a:latin typeface="+mj-lt"/>
                <a:cs typeface="Poppins" panose="00000500000000000000" pitchFamily="2" charset="0"/>
              </a:rPr>
              <a:t>TECHNOLOGIES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230895-B464-6D4D-B8A9-B1B9A96641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86600" y="9600201"/>
            <a:ext cx="4114800" cy="547688"/>
          </a:xfrm>
        </p:spPr>
        <p:txBody>
          <a:bodyPr/>
          <a:lstStyle/>
          <a:p>
            <a:pPr algn="ctr"/>
            <a:fld id="{09052ABB-D0C7-924D-A576-6B418E68C023}" type="datetime1">
              <a:rPr lang="en-US" smtClean="0"/>
              <a:pPr algn="ctr"/>
              <a:t>5/26/2025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BB212-4AAB-BB48-8C78-7548578D77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036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2BDCB80A-2FEF-4241-BD71-B8276F358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06" y="-401732"/>
            <a:ext cx="3578387" cy="357838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6704E65-0180-574C-ADBC-8231D41EFAC2}"/>
              </a:ext>
            </a:extLst>
          </p:cNvPr>
          <p:cNvGrpSpPr/>
          <p:nvPr/>
        </p:nvGrpSpPr>
        <p:grpSpPr>
          <a:xfrm>
            <a:off x="3502269" y="4234462"/>
            <a:ext cx="1816100" cy="1816100"/>
            <a:chOff x="3810977" y="4739054"/>
            <a:chExt cx="1816100" cy="18161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31EA27F-38BC-7F41-8B9F-3B6090194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977" y="4739054"/>
              <a:ext cx="1816100" cy="18161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84543C0-B185-E648-8FF5-43A0A8295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3172" y="4919336"/>
              <a:ext cx="1151710" cy="1151710"/>
            </a:xfrm>
            <a:prstGeom prst="rect">
              <a:avLst/>
            </a:prstGeom>
          </p:spPr>
        </p:pic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51DE1F40-C2B6-AF46-9ED5-31B55E3D2DE8}"/>
              </a:ext>
            </a:extLst>
          </p:cNvPr>
          <p:cNvSpPr/>
          <p:nvPr/>
        </p:nvSpPr>
        <p:spPr>
          <a:xfrm>
            <a:off x="545122" y="3735225"/>
            <a:ext cx="1441939" cy="1395392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BA058C5-5C05-C141-84DD-D4F61E90EC78}"/>
              </a:ext>
            </a:extLst>
          </p:cNvPr>
          <p:cNvSpPr/>
          <p:nvPr/>
        </p:nvSpPr>
        <p:spPr>
          <a:xfrm>
            <a:off x="2177021" y="1817830"/>
            <a:ext cx="1441939" cy="1395392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FCA9764-8598-5846-8B4E-8C3AE7366775}"/>
              </a:ext>
            </a:extLst>
          </p:cNvPr>
          <p:cNvSpPr/>
          <p:nvPr/>
        </p:nvSpPr>
        <p:spPr>
          <a:xfrm>
            <a:off x="4538136" y="1631976"/>
            <a:ext cx="1441939" cy="1395392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FA1C070-B822-A646-94C0-7520BE754146}"/>
              </a:ext>
            </a:extLst>
          </p:cNvPr>
          <p:cNvSpPr/>
          <p:nvPr/>
        </p:nvSpPr>
        <p:spPr>
          <a:xfrm>
            <a:off x="1372159" y="6622655"/>
            <a:ext cx="1441939" cy="1395392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5CB46CC-FC3F-EF4E-83FC-C999383EBDF1}"/>
              </a:ext>
            </a:extLst>
          </p:cNvPr>
          <p:cNvSpPr/>
          <p:nvPr/>
        </p:nvSpPr>
        <p:spPr>
          <a:xfrm>
            <a:off x="3684808" y="7320351"/>
            <a:ext cx="1441939" cy="1395392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70D5A4D-4A37-3F4F-93E4-4BCFD6DB064A}"/>
              </a:ext>
            </a:extLst>
          </p:cNvPr>
          <p:cNvSpPr/>
          <p:nvPr/>
        </p:nvSpPr>
        <p:spPr>
          <a:xfrm>
            <a:off x="6189079" y="6439789"/>
            <a:ext cx="1441939" cy="1395392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DD45F0C7-00D2-1441-AB5B-8F08A29609FA}"/>
              </a:ext>
            </a:extLst>
          </p:cNvPr>
          <p:cNvSpPr/>
          <p:nvPr/>
        </p:nvSpPr>
        <p:spPr>
          <a:xfrm>
            <a:off x="6824495" y="4292903"/>
            <a:ext cx="1441939" cy="1395392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99E225-9537-8D4A-858A-FF4091448F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9" t="20065" r="10324" b="23078"/>
          <a:stretch/>
        </p:blipFill>
        <p:spPr>
          <a:xfrm>
            <a:off x="4631432" y="2134668"/>
            <a:ext cx="1255346" cy="390008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CABCDB6-1413-D847-99D8-DE1A9E4D0E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5" t="16908" r="25163" b="14888"/>
          <a:stretch/>
        </p:blipFill>
        <p:spPr>
          <a:xfrm>
            <a:off x="2460346" y="2066041"/>
            <a:ext cx="914633" cy="936113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id="{B0BB24BC-F85F-E342-B2A3-84C5EA247394}"/>
              </a:ext>
            </a:extLst>
          </p:cNvPr>
          <p:cNvSpPr/>
          <p:nvPr/>
        </p:nvSpPr>
        <p:spPr>
          <a:xfrm>
            <a:off x="3493187" y="4166767"/>
            <a:ext cx="1825182" cy="18161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494EF4B-0A19-7B44-AA99-37EBDCF728D5}"/>
              </a:ext>
            </a:extLst>
          </p:cNvPr>
          <p:cNvCxnSpPr/>
          <p:nvPr/>
        </p:nvCxnSpPr>
        <p:spPr>
          <a:xfrm>
            <a:off x="3090041" y="3213222"/>
            <a:ext cx="896781" cy="102124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D2508B2-DA41-9049-8E30-81425DD988EA}"/>
              </a:ext>
            </a:extLst>
          </p:cNvPr>
          <p:cNvCxnSpPr>
            <a:cxnSpLocks/>
          </p:cNvCxnSpPr>
          <p:nvPr/>
        </p:nvCxnSpPr>
        <p:spPr>
          <a:xfrm flipH="1">
            <a:off x="4628378" y="3018022"/>
            <a:ext cx="456866" cy="11437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7EA718E-C2EB-7647-838F-1B22C2F99F74}"/>
              </a:ext>
            </a:extLst>
          </p:cNvPr>
          <p:cNvCxnSpPr>
            <a:cxnSpLocks/>
            <a:stCxn id="67" idx="2"/>
            <a:endCxn id="72" idx="6"/>
          </p:cNvCxnSpPr>
          <p:nvPr/>
        </p:nvCxnSpPr>
        <p:spPr>
          <a:xfrm flipH="1">
            <a:off x="5318369" y="4990599"/>
            <a:ext cx="1506126" cy="8421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73A98AB-BCBB-6B48-84AC-1C041D82F47A}"/>
              </a:ext>
            </a:extLst>
          </p:cNvPr>
          <p:cNvCxnSpPr>
            <a:cxnSpLocks/>
            <a:stCxn id="50" idx="1"/>
          </p:cNvCxnSpPr>
          <p:nvPr/>
        </p:nvCxnSpPr>
        <p:spPr>
          <a:xfrm flipH="1" flipV="1">
            <a:off x="4960904" y="5819395"/>
            <a:ext cx="1439342" cy="8247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A1474C59-2351-2744-842F-586E29841A5C}"/>
              </a:ext>
            </a:extLst>
          </p:cNvPr>
          <p:cNvCxnSpPr>
            <a:cxnSpLocks/>
            <a:stCxn id="49" idx="0"/>
            <a:endCxn id="72" idx="4"/>
          </p:cNvCxnSpPr>
          <p:nvPr/>
        </p:nvCxnSpPr>
        <p:spPr>
          <a:xfrm flipV="1">
            <a:off x="4405778" y="5982867"/>
            <a:ext cx="0" cy="13374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0CF0D72C-CA3B-B143-A402-64A5488DACC0}"/>
              </a:ext>
            </a:extLst>
          </p:cNvPr>
          <p:cNvCxnSpPr>
            <a:cxnSpLocks/>
            <a:stCxn id="48" idx="7"/>
            <a:endCxn id="72" idx="3"/>
          </p:cNvCxnSpPr>
          <p:nvPr/>
        </p:nvCxnSpPr>
        <p:spPr>
          <a:xfrm flipV="1">
            <a:off x="2602931" y="5716905"/>
            <a:ext cx="1157548" cy="11101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96C60D6-EE4D-E345-BA1D-C4BD93276022}"/>
              </a:ext>
            </a:extLst>
          </p:cNvPr>
          <p:cNvCxnSpPr>
            <a:cxnSpLocks/>
            <a:stCxn id="4" idx="6"/>
            <a:endCxn id="72" idx="2"/>
          </p:cNvCxnSpPr>
          <p:nvPr/>
        </p:nvCxnSpPr>
        <p:spPr>
          <a:xfrm>
            <a:off x="1987061" y="4432921"/>
            <a:ext cx="1506126" cy="64189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>
            <a:extLst>
              <a:ext uri="{FF2B5EF4-FFF2-40B4-BE49-F238E27FC236}">
                <a16:creationId xmlns:a16="http://schemas.microsoft.com/office/drawing/2014/main" id="{05BC584D-6E8A-1A41-99DA-42729A1B2EA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6" t="17932" r="10215" b="12996"/>
          <a:stretch/>
        </p:blipFill>
        <p:spPr>
          <a:xfrm>
            <a:off x="1485016" y="7023872"/>
            <a:ext cx="1157549" cy="633777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A3A3F98-4EBD-CB40-8B04-7FDB5B4E3B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5" t="20247" r="10106" b="15666"/>
          <a:stretch/>
        </p:blipFill>
        <p:spPr>
          <a:xfrm>
            <a:off x="7035173" y="4638649"/>
            <a:ext cx="1138006" cy="7039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8290C40C-4180-F944-BD8D-8B8CE87B69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85713" y="7436798"/>
            <a:ext cx="1182738" cy="1182738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A5323FC5-1449-0D47-8DC3-2881CED318C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4" t="28261" r="15512" b="28788"/>
          <a:stretch/>
        </p:blipFill>
        <p:spPr>
          <a:xfrm>
            <a:off x="6342545" y="6916566"/>
            <a:ext cx="1180473" cy="441838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79BD1E97-20CA-194F-8DB4-91E0A86A01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8" y="3930408"/>
            <a:ext cx="1664978" cy="936550"/>
          </a:xfrm>
          <a:prstGeom prst="rect">
            <a:avLst/>
          </a:prstGeom>
        </p:spPr>
      </p:pic>
      <p:sp>
        <p:nvSpPr>
          <p:cNvPr id="117" name="Oval 116">
            <a:extLst>
              <a:ext uri="{FF2B5EF4-FFF2-40B4-BE49-F238E27FC236}">
                <a16:creationId xmlns:a16="http://schemas.microsoft.com/office/drawing/2014/main" id="{AA4549B2-03E0-BC41-B784-8940DBC5B656}"/>
              </a:ext>
            </a:extLst>
          </p:cNvPr>
          <p:cNvSpPr/>
          <p:nvPr/>
        </p:nvSpPr>
        <p:spPr>
          <a:xfrm>
            <a:off x="6266421" y="2519443"/>
            <a:ext cx="1441939" cy="1395392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B87F5A20-CCAA-DF43-A3A2-2D49CC0C3C7D}"/>
              </a:ext>
            </a:extLst>
          </p:cNvPr>
          <p:cNvCxnSpPr>
            <a:cxnSpLocks/>
            <a:stCxn id="117" idx="3"/>
          </p:cNvCxnSpPr>
          <p:nvPr/>
        </p:nvCxnSpPr>
        <p:spPr>
          <a:xfrm flipH="1">
            <a:off x="5175486" y="3710485"/>
            <a:ext cx="1302102" cy="83194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Picture 122">
            <a:extLst>
              <a:ext uri="{FF2B5EF4-FFF2-40B4-BE49-F238E27FC236}">
                <a16:creationId xmlns:a16="http://schemas.microsoft.com/office/drawing/2014/main" id="{B1A839F4-63FD-3B41-80D5-B5E3B83517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197" y="2812173"/>
            <a:ext cx="872385" cy="7560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6D09F07-7219-4844-8233-0C0CE36670C7}"/>
              </a:ext>
            </a:extLst>
          </p:cNvPr>
          <p:cNvGrpSpPr/>
          <p:nvPr/>
        </p:nvGrpSpPr>
        <p:grpSpPr>
          <a:xfrm>
            <a:off x="9060481" y="84414"/>
            <a:ext cx="4959626" cy="1124712"/>
            <a:chOff x="9060481" y="84414"/>
            <a:chExt cx="4959626" cy="1124712"/>
          </a:xfrm>
        </p:grpSpPr>
        <p:sp>
          <p:nvSpPr>
            <p:cNvPr id="2" name="Alternate Process 1">
              <a:extLst>
                <a:ext uri="{FF2B5EF4-FFF2-40B4-BE49-F238E27FC236}">
                  <a16:creationId xmlns:a16="http://schemas.microsoft.com/office/drawing/2014/main" id="{055E9F3A-4E73-DF4C-B1C4-84793392105F}"/>
                </a:ext>
              </a:extLst>
            </p:cNvPr>
            <p:cNvSpPr/>
            <p:nvPr/>
          </p:nvSpPr>
          <p:spPr>
            <a:xfrm>
              <a:off x="9060481" y="84414"/>
              <a:ext cx="4481334" cy="1124712"/>
            </a:xfrm>
            <a:prstGeom prst="flowChartAlternateProcess">
              <a:avLst/>
            </a:prstGeom>
            <a:solidFill>
              <a:schemeClr val="bg1"/>
            </a:solidFill>
            <a:ln w="28575">
              <a:solidFill>
                <a:srgbClr val="1FA9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2ACA083-7C6E-0B4A-9CFB-ED24EB0CEA11}"/>
                </a:ext>
              </a:extLst>
            </p:cNvPr>
            <p:cNvSpPr txBox="1"/>
            <p:nvPr/>
          </p:nvSpPr>
          <p:spPr>
            <a:xfrm>
              <a:off x="9482482" y="131245"/>
              <a:ext cx="1891079" cy="103105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defTabSz="713232">
                <a:spcAft>
                  <a:spcPts val="600"/>
                </a:spcAft>
              </a:pPr>
              <a:r>
                <a:rPr lang="en-US" sz="3200" b="1">
                  <a:solidFill>
                    <a:srgbClr val="4472C4"/>
                  </a:solidFill>
                  <a:latin typeface="+mj-lt"/>
                </a:rPr>
                <a:t>Frontend</a:t>
              </a:r>
            </a:p>
            <a:p>
              <a:pPr marL="342900" indent="-342900" defTabSz="713232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2400">
                  <a:latin typeface="+mj-lt"/>
                </a:rPr>
                <a:t>React</a:t>
              </a:r>
              <a:r>
                <a:rPr lang="en-US" sz="2400" b="1">
                  <a:latin typeface="+mj-lt"/>
                </a:rPr>
                <a:t>    </a:t>
              </a:r>
              <a:endParaRPr lang="en-US" sz="3200" b="1">
                <a:latin typeface="+mj-lt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DC7F3FC-171F-284B-A04B-B08FC8898F85}"/>
                </a:ext>
              </a:extLst>
            </p:cNvPr>
            <p:cNvSpPr txBox="1"/>
            <p:nvPr/>
          </p:nvSpPr>
          <p:spPr>
            <a:xfrm>
              <a:off x="10986107" y="696991"/>
              <a:ext cx="3034000" cy="4616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marL="342900" indent="-342900" defTabSz="713232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2400">
                  <a:latin typeface="+mj-lt"/>
                </a:rPr>
                <a:t>Ant Design</a:t>
              </a:r>
              <a:endParaRPr lang="en-US" sz="2400">
                <a:latin typeface="+mj-lt"/>
                <a:cs typeface="Calibri Light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512012-0AA7-234C-8021-235745469A5A}"/>
              </a:ext>
            </a:extLst>
          </p:cNvPr>
          <p:cNvGrpSpPr/>
          <p:nvPr/>
        </p:nvGrpSpPr>
        <p:grpSpPr>
          <a:xfrm>
            <a:off x="9060481" y="1301662"/>
            <a:ext cx="4481334" cy="1124712"/>
            <a:chOff x="9060481" y="1431547"/>
            <a:chExt cx="4481334" cy="1124712"/>
          </a:xfrm>
        </p:grpSpPr>
        <p:sp>
          <p:nvSpPr>
            <p:cNvPr id="53" name="Alternate Process 52">
              <a:extLst>
                <a:ext uri="{FF2B5EF4-FFF2-40B4-BE49-F238E27FC236}">
                  <a16:creationId xmlns:a16="http://schemas.microsoft.com/office/drawing/2014/main" id="{74AC5A18-05E0-294C-B060-88A778F14FD3}"/>
                </a:ext>
              </a:extLst>
            </p:cNvPr>
            <p:cNvSpPr/>
            <p:nvPr/>
          </p:nvSpPr>
          <p:spPr>
            <a:xfrm>
              <a:off x="9060481" y="1431547"/>
              <a:ext cx="4481334" cy="1124712"/>
            </a:xfrm>
            <a:prstGeom prst="flowChartAlternateProcess">
              <a:avLst/>
            </a:prstGeom>
            <a:solidFill>
              <a:schemeClr val="bg1"/>
            </a:solidFill>
            <a:ln w="28575">
              <a:solidFill>
                <a:srgbClr val="1FA9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0CC2A1-72ED-464E-BA10-374A3998B723}"/>
                </a:ext>
              </a:extLst>
            </p:cNvPr>
            <p:cNvSpPr txBox="1"/>
            <p:nvPr/>
          </p:nvSpPr>
          <p:spPr>
            <a:xfrm>
              <a:off x="9524641" y="1518907"/>
              <a:ext cx="1749657" cy="103105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defTabSz="713232">
                <a:spcAft>
                  <a:spcPts val="600"/>
                </a:spcAft>
              </a:pPr>
              <a:r>
                <a:rPr lang="en-US" sz="3200" b="1">
                  <a:solidFill>
                    <a:srgbClr val="4472C4"/>
                  </a:solidFill>
                  <a:latin typeface="+mj-lt"/>
                </a:rPr>
                <a:t>Backend</a:t>
              </a:r>
            </a:p>
            <a:p>
              <a:pPr marL="342900" indent="-342900" defTabSz="713232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2400">
                  <a:latin typeface="+mj-lt"/>
                </a:rPr>
                <a:t>Flask  </a:t>
              </a:r>
              <a:endParaRPr lang="en-US" sz="3200">
                <a:latin typeface="+mj-lt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12CF24C-AA1D-864D-9065-9E46D7AD7A3F}"/>
                </a:ext>
              </a:extLst>
            </p:cNvPr>
            <p:cNvSpPr txBox="1"/>
            <p:nvPr/>
          </p:nvSpPr>
          <p:spPr>
            <a:xfrm>
              <a:off x="11296331" y="2049143"/>
              <a:ext cx="190411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marL="342900" indent="-342900" defTabSz="713232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2400">
                  <a:latin typeface="+mj-lt"/>
                </a:rPr>
                <a:t>Node </a:t>
              </a:r>
              <a:r>
                <a:rPr lang="en-US" sz="2400" err="1">
                  <a:latin typeface="+mj-lt"/>
                </a:rPr>
                <a:t>Js</a:t>
              </a:r>
              <a:r>
                <a:rPr lang="en-US" sz="2400">
                  <a:latin typeface="+mj-lt"/>
                </a:rPr>
                <a:t>  </a:t>
              </a:r>
              <a:endParaRPr lang="en-US" sz="3200">
                <a:latin typeface="+mj-lt"/>
                <a:cs typeface="Calibri Light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B2C1DBF-3AF5-6D44-8B34-68B36969F252}"/>
              </a:ext>
            </a:extLst>
          </p:cNvPr>
          <p:cNvGrpSpPr/>
          <p:nvPr/>
        </p:nvGrpSpPr>
        <p:grpSpPr>
          <a:xfrm>
            <a:off x="9061064" y="2502283"/>
            <a:ext cx="7964424" cy="2441448"/>
            <a:chOff x="9043174" y="2753455"/>
            <a:chExt cx="7964424" cy="2441448"/>
          </a:xfrm>
        </p:grpSpPr>
        <p:sp>
          <p:nvSpPr>
            <p:cNvPr id="56" name="Alternate Process 55">
              <a:extLst>
                <a:ext uri="{FF2B5EF4-FFF2-40B4-BE49-F238E27FC236}">
                  <a16:creationId xmlns:a16="http://schemas.microsoft.com/office/drawing/2014/main" id="{993727E9-7969-D94C-93A6-6982D4BCBF80}"/>
                </a:ext>
              </a:extLst>
            </p:cNvPr>
            <p:cNvSpPr/>
            <p:nvPr/>
          </p:nvSpPr>
          <p:spPr>
            <a:xfrm>
              <a:off x="9043174" y="2753455"/>
              <a:ext cx="7964424" cy="2441448"/>
            </a:xfrm>
            <a:prstGeom prst="flowChartAlternateProcess">
              <a:avLst/>
            </a:prstGeom>
            <a:solidFill>
              <a:schemeClr val="bg1"/>
            </a:solidFill>
            <a:ln w="28575">
              <a:solidFill>
                <a:srgbClr val="1FA9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D16A1A6-1DB6-1B4C-8B45-F11BDE06C2D8}"/>
                </a:ext>
              </a:extLst>
            </p:cNvPr>
            <p:cNvSpPr txBox="1"/>
            <p:nvPr/>
          </p:nvSpPr>
          <p:spPr>
            <a:xfrm>
              <a:off x="12951800" y="3329305"/>
              <a:ext cx="2817689" cy="90794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342900" indent="-342900" defTabSz="713232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GB" sz="2400">
                  <a:latin typeface="+mj-lt"/>
                </a:rPr>
                <a:t>OpenCV</a:t>
              </a:r>
            </a:p>
            <a:p>
              <a:pPr marL="342900" indent="-342900" defTabSz="713232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GB" sz="2400" err="1">
                  <a:latin typeface="+mj-lt"/>
                </a:rPr>
                <a:t>Keggale</a:t>
              </a:r>
              <a:endParaRPr lang="en-US" sz="2400">
                <a:latin typeface="+mj-lt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04D51AC-831B-C743-A69D-D6A1F0608460}"/>
                </a:ext>
              </a:extLst>
            </p:cNvPr>
            <p:cNvSpPr txBox="1"/>
            <p:nvPr/>
          </p:nvSpPr>
          <p:spPr>
            <a:xfrm>
              <a:off x="9433378" y="3338236"/>
              <a:ext cx="2817689" cy="180049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342900" indent="-342900" defTabSz="713232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2400">
                  <a:latin typeface="+mj-lt"/>
                </a:rPr>
                <a:t>Python</a:t>
              </a:r>
            </a:p>
            <a:p>
              <a:pPr marL="342900" indent="-342900" defTabSz="713232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GB" sz="2400" err="1">
                  <a:latin typeface="+mj-lt"/>
                </a:rPr>
                <a:t>Jupyter</a:t>
              </a:r>
              <a:r>
                <a:rPr lang="en-GB" sz="2400">
                  <a:latin typeface="+mj-lt"/>
                </a:rPr>
                <a:t> Notebook </a:t>
              </a:r>
            </a:p>
            <a:p>
              <a:pPr marL="342900" indent="-342900" defTabSz="713232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GB" sz="2400">
                  <a:latin typeface="+mj-lt"/>
                </a:rPr>
                <a:t>TensorFlow</a:t>
              </a:r>
            </a:p>
            <a:p>
              <a:pPr marL="342900" indent="-342900" defTabSz="713232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GB" sz="2400" err="1">
                  <a:latin typeface="+mj-lt"/>
                </a:rPr>
                <a:t>Keras</a:t>
              </a:r>
              <a:r>
                <a:rPr lang="en-US" sz="2400">
                  <a:latin typeface="+mj-lt"/>
                </a:rPr>
                <a:t> 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8212457-B2FF-C74E-B4CE-DBA700769651}"/>
                </a:ext>
              </a:extLst>
            </p:cNvPr>
            <p:cNvSpPr txBox="1"/>
            <p:nvPr/>
          </p:nvSpPr>
          <p:spPr>
            <a:xfrm>
              <a:off x="9461462" y="2839721"/>
              <a:ext cx="7344043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GB" sz="3200" b="1">
                  <a:solidFill>
                    <a:srgbClr val="4472C4"/>
                  </a:solidFill>
                  <a:latin typeface="+mj-lt"/>
                </a:rPr>
                <a:t>Machine Learning and Deep learning </a:t>
              </a:r>
              <a:endParaRPr lang="en-US" sz="3200" b="1">
                <a:solidFill>
                  <a:srgbClr val="4472C4"/>
                </a:solidFill>
                <a:latin typeface="+mj-lt"/>
                <a:cs typeface="Calibri Light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9047306-165B-C247-BF62-9B3A2AFC3672}"/>
              </a:ext>
            </a:extLst>
          </p:cNvPr>
          <p:cNvGrpSpPr/>
          <p:nvPr/>
        </p:nvGrpSpPr>
        <p:grpSpPr>
          <a:xfrm>
            <a:off x="9061064" y="5046295"/>
            <a:ext cx="7964424" cy="1444752"/>
            <a:chOff x="9043174" y="5148272"/>
            <a:chExt cx="7964424" cy="1444752"/>
          </a:xfrm>
        </p:grpSpPr>
        <p:sp>
          <p:nvSpPr>
            <p:cNvPr id="60" name="Alternate Process 59">
              <a:extLst>
                <a:ext uri="{FF2B5EF4-FFF2-40B4-BE49-F238E27FC236}">
                  <a16:creationId xmlns:a16="http://schemas.microsoft.com/office/drawing/2014/main" id="{1BCF71D2-719C-0E42-91C5-664BBCDAAF8F}"/>
                </a:ext>
              </a:extLst>
            </p:cNvPr>
            <p:cNvSpPr/>
            <p:nvPr/>
          </p:nvSpPr>
          <p:spPr>
            <a:xfrm>
              <a:off x="9043174" y="5148272"/>
              <a:ext cx="7964424" cy="1444752"/>
            </a:xfrm>
            <a:prstGeom prst="flowChartAlternateProcess">
              <a:avLst/>
            </a:prstGeom>
            <a:solidFill>
              <a:schemeClr val="bg1"/>
            </a:solidFill>
            <a:ln w="28575">
              <a:solidFill>
                <a:srgbClr val="1FA9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91D9E8E-8176-A547-9764-AC530116C46E}"/>
                </a:ext>
              </a:extLst>
            </p:cNvPr>
            <p:cNvSpPr txBox="1"/>
            <p:nvPr/>
          </p:nvSpPr>
          <p:spPr>
            <a:xfrm>
              <a:off x="9419140" y="5274169"/>
              <a:ext cx="7344043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3200" b="1">
                  <a:solidFill>
                    <a:srgbClr val="4472C4"/>
                  </a:solidFill>
                  <a:latin typeface="+mj-lt"/>
                </a:rPr>
                <a:t>Version Control and Project Management</a:t>
              </a:r>
              <a:endParaRPr lang="en-US" sz="3200" b="1">
                <a:solidFill>
                  <a:srgbClr val="4472C4"/>
                </a:solidFill>
                <a:latin typeface="+mj-lt"/>
                <a:cs typeface="Calibri Light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AE6C5AA-CEF9-7147-9386-D79F709CFCD0}"/>
                </a:ext>
              </a:extLst>
            </p:cNvPr>
            <p:cNvSpPr txBox="1"/>
            <p:nvPr/>
          </p:nvSpPr>
          <p:spPr>
            <a:xfrm>
              <a:off x="9520972" y="5974585"/>
              <a:ext cx="166795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342900" indent="-342900" defTabSz="713232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2400" err="1">
                  <a:latin typeface="+mj-lt"/>
                </a:rPr>
                <a:t>Github</a:t>
              </a:r>
              <a:endParaRPr lang="en-US" sz="2400">
                <a:latin typeface="+mj-l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EB2B4B6-89F7-664A-AF9C-ED7115315599}"/>
                </a:ext>
              </a:extLst>
            </p:cNvPr>
            <p:cNvSpPr txBox="1"/>
            <p:nvPr/>
          </p:nvSpPr>
          <p:spPr>
            <a:xfrm>
              <a:off x="11283841" y="5958228"/>
              <a:ext cx="166795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342900" indent="-342900" defTabSz="713232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2400">
                  <a:latin typeface="+mj-lt"/>
                </a:rPr>
                <a:t>Trello</a:t>
              </a:r>
            </a:p>
          </p:txBody>
        </p:sp>
      </p:grpSp>
      <p:sp>
        <p:nvSpPr>
          <p:cNvPr id="69" name="Alternate Process 68">
            <a:extLst>
              <a:ext uri="{FF2B5EF4-FFF2-40B4-BE49-F238E27FC236}">
                <a16:creationId xmlns:a16="http://schemas.microsoft.com/office/drawing/2014/main" id="{A96BB679-09EA-174E-9AB7-B3F3DFCCB571}"/>
              </a:ext>
            </a:extLst>
          </p:cNvPr>
          <p:cNvSpPr/>
          <p:nvPr/>
        </p:nvSpPr>
        <p:spPr>
          <a:xfrm>
            <a:off x="8987478" y="6590331"/>
            <a:ext cx="7964424" cy="3337560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rgbClr val="1FA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D1D3A94-EFA6-7949-92F9-49BA7E4041BB}"/>
              </a:ext>
            </a:extLst>
          </p:cNvPr>
          <p:cNvSpPr txBox="1"/>
          <p:nvPr/>
        </p:nvSpPr>
        <p:spPr>
          <a:xfrm>
            <a:off x="9538862" y="7218310"/>
            <a:ext cx="5161879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71323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latin typeface="+mj-lt"/>
              </a:rPr>
              <a:t>Machine Learning</a:t>
            </a:r>
          </a:p>
          <a:p>
            <a:pPr marL="342900" indent="-342900" defTabSz="71323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latin typeface="+mj-lt"/>
              </a:rPr>
              <a:t>Image Processing</a:t>
            </a:r>
          </a:p>
          <a:p>
            <a:pPr marL="342900" indent="-342900" defTabSz="71323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latin typeface="+mj-lt"/>
              </a:rPr>
              <a:t>Convolutional Neural Network (CNN)</a:t>
            </a:r>
          </a:p>
          <a:p>
            <a:pPr marL="342900" indent="-342900" defTabSz="71323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latin typeface="+mj-lt"/>
              </a:rPr>
              <a:t>Recurrent Neural Network (RNN)</a:t>
            </a:r>
          </a:p>
          <a:p>
            <a:pPr marL="342900" indent="-342900" defTabSz="71323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latin typeface="+mj-lt"/>
              </a:rPr>
              <a:t>Containerization</a:t>
            </a:r>
          </a:p>
          <a:p>
            <a:pPr marL="342900" indent="-342900" defTabSz="71323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latin typeface="+mj-lt"/>
              </a:rPr>
              <a:t>Microservices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82A4271-4A99-064C-805A-BC9ABE2F1313}"/>
              </a:ext>
            </a:extLst>
          </p:cNvPr>
          <p:cNvSpPr txBox="1"/>
          <p:nvPr/>
        </p:nvSpPr>
        <p:spPr>
          <a:xfrm>
            <a:off x="9479352" y="6616999"/>
            <a:ext cx="734404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>
                <a:solidFill>
                  <a:srgbClr val="4472C4"/>
                </a:solidFill>
                <a:latin typeface="+mj-lt"/>
              </a:rPr>
              <a:t>Technical Concepts</a:t>
            </a:r>
            <a:endParaRPr lang="en-US" sz="3200" b="1">
              <a:solidFill>
                <a:srgbClr val="4472C4"/>
              </a:solidFill>
              <a:latin typeface="+mj-lt"/>
              <a:cs typeface="Calibri Light"/>
            </a:endParaRP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8AAEF3AE-D930-4D4D-9C7C-FF887AAB6A7C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313221" y="9572367"/>
            <a:ext cx="4114800" cy="547688"/>
          </a:xfrm>
        </p:spPr>
        <p:txBody>
          <a:bodyPr/>
          <a:lstStyle/>
          <a:p>
            <a:pPr algn="ctr"/>
            <a:fld id="{AD33190F-CA48-364E-9F29-29CF7F6096BF}" type="datetime1">
              <a:rPr lang="en-US" smtClean="0"/>
              <a:pPr algn="ctr"/>
              <a:t>5/26/2025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D75BCE9-7A4F-C14F-8EE5-93F7B0A4C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716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33970086-2FE3-49D5-AB9D-8C2A90C9B128}"/>
              </a:ext>
            </a:extLst>
          </p:cNvPr>
          <p:cNvSpPr txBox="1"/>
          <p:nvPr/>
        </p:nvSpPr>
        <p:spPr>
          <a:xfrm>
            <a:off x="6707916" y="242802"/>
            <a:ext cx="48721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8000" b="1">
                <a:solidFill>
                  <a:srgbClr val="049BEB"/>
                </a:solidFill>
                <a:cs typeface="Poppins" panose="00000500000000000000" pitchFamily="2" charset="0"/>
              </a:rPr>
              <a:t>OUR TEAM</a:t>
            </a:r>
          </a:p>
        </p:txBody>
      </p:sp>
      <p:sp>
        <p:nvSpPr>
          <p:cNvPr id="31" name="Freeform 4">
            <a:extLst>
              <a:ext uri="{FF2B5EF4-FFF2-40B4-BE49-F238E27FC236}">
                <a16:creationId xmlns:a16="http://schemas.microsoft.com/office/drawing/2014/main" id="{3C797CE1-C2DC-7E46-A1C8-641D64496B76}"/>
              </a:ext>
            </a:extLst>
          </p:cNvPr>
          <p:cNvSpPr/>
          <p:nvPr/>
        </p:nvSpPr>
        <p:spPr>
          <a:xfrm>
            <a:off x="3675602" y="1856874"/>
            <a:ext cx="2203673" cy="2781634"/>
          </a:xfrm>
          <a:custGeom>
            <a:avLst/>
            <a:gdLst/>
            <a:ahLst/>
            <a:cxnLst/>
            <a:rect l="l" t="t" r="r" b="b"/>
            <a:pathLst>
              <a:path w="2665968" h="3554624">
                <a:moveTo>
                  <a:pt x="0" y="0"/>
                </a:moveTo>
                <a:lnTo>
                  <a:pt x="2665969" y="0"/>
                </a:lnTo>
                <a:lnTo>
                  <a:pt x="2665969" y="3554625"/>
                </a:lnTo>
                <a:lnTo>
                  <a:pt x="0" y="3554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666" t="-18275" r="-17963" b="-331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9FCBC07A-BC70-AC48-8015-40E68B788A55}"/>
              </a:ext>
            </a:extLst>
          </p:cNvPr>
          <p:cNvSpPr/>
          <p:nvPr/>
        </p:nvSpPr>
        <p:spPr>
          <a:xfrm>
            <a:off x="8097711" y="1794563"/>
            <a:ext cx="2353411" cy="2781634"/>
          </a:xfrm>
          <a:custGeom>
            <a:avLst/>
            <a:gdLst/>
            <a:ahLst/>
            <a:cxnLst/>
            <a:rect l="l" t="t" r="r" b="b"/>
            <a:pathLst>
              <a:path w="2853258" h="3554624">
                <a:moveTo>
                  <a:pt x="0" y="0"/>
                </a:moveTo>
                <a:lnTo>
                  <a:pt x="2853258" y="0"/>
                </a:lnTo>
                <a:lnTo>
                  <a:pt x="2853258" y="3554625"/>
                </a:lnTo>
                <a:lnTo>
                  <a:pt x="0" y="3554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02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762244-F451-4942-B3D2-1CFD297FA240}"/>
              </a:ext>
            </a:extLst>
          </p:cNvPr>
          <p:cNvSpPr/>
          <p:nvPr/>
        </p:nvSpPr>
        <p:spPr>
          <a:xfrm>
            <a:off x="3331318" y="4621101"/>
            <a:ext cx="2892240" cy="88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>
                <a:latin typeface="+mj-lt"/>
                <a:cs typeface="Poppins" panose="00000500000000000000" pitchFamily="2" charset="0"/>
              </a:rPr>
              <a:t>Prof. Samantha </a:t>
            </a:r>
            <a:r>
              <a:rPr lang="id-ID" err="1">
                <a:latin typeface="+mj-lt"/>
                <a:cs typeface="Poppins" panose="00000500000000000000" pitchFamily="2" charset="0"/>
              </a:rPr>
              <a:t>Thelijjagoda</a:t>
            </a:r>
            <a:endParaRPr lang="id-ID">
              <a:latin typeface="+mj-lt"/>
              <a:cs typeface="Poppins" panose="00000500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id-ID">
                <a:latin typeface="+mj-lt"/>
                <a:cs typeface="Poppins" panose="00000500000000000000" pitchFamily="2" charset="0"/>
              </a:rPr>
              <a:t>Supervisor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FFFAB4B-40A9-D042-9724-093BE011096B}"/>
              </a:ext>
            </a:extLst>
          </p:cNvPr>
          <p:cNvSpPr/>
          <p:nvPr/>
        </p:nvSpPr>
        <p:spPr>
          <a:xfrm>
            <a:off x="7844048" y="4568809"/>
            <a:ext cx="289224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>
                <a:latin typeface="+mj-lt"/>
                <a:cs typeface="Poppins" panose="00000500000000000000" pitchFamily="2" charset="0"/>
              </a:rPr>
              <a:t>Dr. Junius Anjana</a:t>
            </a:r>
          </a:p>
          <a:p>
            <a:pPr algn="ctr"/>
            <a:r>
              <a:rPr lang="id-ID">
                <a:latin typeface="+mj-lt"/>
                <a:cs typeface="Poppins" panose="00000500000000000000" pitchFamily="2" charset="0"/>
              </a:rPr>
              <a:t>Co - Supervisor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2F8AA8C-F518-9A49-A8D1-BF8BB219C7D6}"/>
              </a:ext>
            </a:extLst>
          </p:cNvPr>
          <p:cNvSpPr/>
          <p:nvPr/>
        </p:nvSpPr>
        <p:spPr>
          <a:xfrm>
            <a:off x="1893928" y="8740792"/>
            <a:ext cx="2892240" cy="88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>
                <a:latin typeface="Poppins" panose="00000500000000000000" pitchFamily="2" charset="0"/>
                <a:cs typeface="Poppins" panose="00000500000000000000" pitchFamily="2" charset="0"/>
              </a:rPr>
              <a:t>Silva T.U.D</a:t>
            </a:r>
          </a:p>
          <a:p>
            <a:pPr algn="ctr">
              <a:lnSpc>
                <a:spcPct val="150000"/>
              </a:lnSpc>
            </a:pPr>
            <a:r>
              <a:rPr lang="id-ID">
                <a:latin typeface="Poppins" panose="00000500000000000000" pitchFamily="2" charset="0"/>
                <a:cs typeface="Poppins" panose="00000500000000000000" pitchFamily="2" charset="0"/>
              </a:rPr>
              <a:t>IT21318320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C068E01-535B-FC43-BDC1-52061E5BAA45}"/>
              </a:ext>
            </a:extLst>
          </p:cNvPr>
          <p:cNvSpPr/>
          <p:nvPr/>
        </p:nvSpPr>
        <p:spPr>
          <a:xfrm>
            <a:off x="5839485" y="8667310"/>
            <a:ext cx="2892240" cy="88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>
                <a:latin typeface="Poppins" panose="00000500000000000000" pitchFamily="2" charset="0"/>
                <a:cs typeface="Poppins" panose="00000500000000000000" pitchFamily="2" charset="0"/>
              </a:rPr>
              <a:t>Madusanka G.K.I</a:t>
            </a:r>
          </a:p>
          <a:p>
            <a:pPr algn="ctr">
              <a:lnSpc>
                <a:spcPct val="150000"/>
              </a:lnSpc>
            </a:pPr>
            <a:r>
              <a:rPr lang="id-ID">
                <a:latin typeface="Poppins" panose="00000500000000000000" pitchFamily="2" charset="0"/>
                <a:cs typeface="Poppins" panose="00000500000000000000" pitchFamily="2" charset="0"/>
              </a:rPr>
              <a:t>IT21189944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FA33BF-E655-084C-BE3E-229EF5B5ACBC}"/>
              </a:ext>
            </a:extLst>
          </p:cNvPr>
          <p:cNvSpPr/>
          <p:nvPr/>
        </p:nvSpPr>
        <p:spPr>
          <a:xfrm>
            <a:off x="10228460" y="8692193"/>
            <a:ext cx="2892240" cy="88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err="1">
                <a:latin typeface="Poppins" panose="00000500000000000000" pitchFamily="2" charset="0"/>
                <a:cs typeface="Poppins" panose="00000500000000000000" pitchFamily="2" charset="0"/>
              </a:rPr>
              <a:t>Thalangama</a:t>
            </a:r>
            <a:r>
              <a:rPr lang="id-ID">
                <a:latin typeface="Poppins" panose="00000500000000000000" pitchFamily="2" charset="0"/>
                <a:cs typeface="Poppins" panose="00000500000000000000" pitchFamily="2" charset="0"/>
              </a:rPr>
              <a:t> T.P</a:t>
            </a:r>
          </a:p>
          <a:p>
            <a:pPr algn="ctr">
              <a:lnSpc>
                <a:spcPct val="150000"/>
              </a:lnSpc>
            </a:pPr>
            <a:r>
              <a:rPr lang="id-ID">
                <a:latin typeface="Poppins" panose="00000500000000000000" pitchFamily="2" charset="0"/>
                <a:cs typeface="Poppins" panose="00000500000000000000" pitchFamily="2" charset="0"/>
              </a:rPr>
              <a:t>IT21223594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75F8DAA-0857-4C47-8EC0-5A7B53FA20F2}"/>
              </a:ext>
            </a:extLst>
          </p:cNvPr>
          <p:cNvSpPr/>
          <p:nvPr/>
        </p:nvSpPr>
        <p:spPr>
          <a:xfrm>
            <a:off x="14776586" y="8698977"/>
            <a:ext cx="2892240" cy="88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err="1">
                <a:latin typeface="Poppins" panose="00000500000000000000" pitchFamily="2" charset="0"/>
                <a:cs typeface="Poppins" panose="00000500000000000000" pitchFamily="2" charset="0"/>
              </a:rPr>
              <a:t>Dissanayake</a:t>
            </a:r>
            <a:r>
              <a:rPr lang="id-ID">
                <a:latin typeface="Poppins" panose="00000500000000000000" pitchFamily="2" charset="0"/>
                <a:cs typeface="Poppins" panose="00000500000000000000" pitchFamily="2" charset="0"/>
              </a:rPr>
              <a:t> M.G.T.W</a:t>
            </a:r>
          </a:p>
          <a:p>
            <a:pPr algn="ctr">
              <a:lnSpc>
                <a:spcPct val="150000"/>
              </a:lnSpc>
            </a:pPr>
            <a:r>
              <a:rPr lang="id-ID">
                <a:latin typeface="Poppins" panose="00000500000000000000" pitchFamily="2" charset="0"/>
                <a:cs typeface="Poppins" panose="00000500000000000000" pitchFamily="2" charset="0"/>
              </a:rPr>
              <a:t>IT21319174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6AF9FCD1-D13E-5247-B030-DCE2F1FDAA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9559" y="13145"/>
            <a:ext cx="3578387" cy="35783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FEB4E3-C6F5-3B43-8644-16EA8B5B35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2" r="12047"/>
          <a:stretch/>
        </p:blipFill>
        <p:spPr>
          <a:xfrm>
            <a:off x="12470631" y="1828484"/>
            <a:ext cx="2353411" cy="27403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DE24B6-B70F-AF49-BBAD-FEEF99FC5EF2}"/>
              </a:ext>
            </a:extLst>
          </p:cNvPr>
          <p:cNvSpPr/>
          <p:nvPr/>
        </p:nvSpPr>
        <p:spPr>
          <a:xfrm>
            <a:off x="12667547" y="4621101"/>
            <a:ext cx="21090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rgbClr val="003150"/>
                </a:solidFill>
                <a:latin typeface="+mj-lt"/>
              </a:rPr>
              <a:t>Dr </a:t>
            </a:r>
            <a:r>
              <a:rPr lang="en-US" err="1">
                <a:solidFill>
                  <a:srgbClr val="003150"/>
                </a:solidFill>
                <a:latin typeface="+mj-lt"/>
              </a:rPr>
              <a:t>Asiri</a:t>
            </a:r>
            <a:r>
              <a:rPr lang="en-US">
                <a:solidFill>
                  <a:srgbClr val="003150"/>
                </a:solidFill>
                <a:latin typeface="+mj-lt"/>
              </a:rPr>
              <a:t> </a:t>
            </a:r>
            <a:r>
              <a:rPr lang="en-US" err="1">
                <a:solidFill>
                  <a:srgbClr val="003150"/>
                </a:solidFill>
                <a:latin typeface="+mj-lt"/>
              </a:rPr>
              <a:t>Hewamalage</a:t>
            </a:r>
            <a:endParaRPr lang="en-US">
              <a:solidFill>
                <a:srgbClr val="003150"/>
              </a:solidFill>
              <a:latin typeface="+mj-lt"/>
            </a:endParaRPr>
          </a:p>
          <a:p>
            <a:pPr algn="ctr"/>
            <a:r>
              <a:rPr lang="en-US" b="0" i="0">
                <a:solidFill>
                  <a:srgbClr val="003150"/>
                </a:solidFill>
                <a:effectLst/>
                <a:latin typeface="+mj-lt"/>
              </a:rPr>
              <a:t>External Supervisor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5827C0-6CF6-634D-8F77-B3B2EE1102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86600" y="9579346"/>
            <a:ext cx="4114800" cy="547688"/>
          </a:xfrm>
        </p:spPr>
        <p:txBody>
          <a:bodyPr/>
          <a:lstStyle/>
          <a:p>
            <a:pPr algn="ctr"/>
            <a:fld id="{81932068-46F1-A342-BE5E-1E42989EE491}" type="datetime1">
              <a:rPr lang="en-US" smtClean="0"/>
              <a:pPr algn="ctr"/>
              <a:t>5/26/2025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08914E-DCBA-384B-AD2A-B9C4230F1D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75AA06E-960F-CE48-B9C4-35ACC159B2E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14"/>
          <a:stretch/>
        </p:blipFill>
        <p:spPr>
          <a:xfrm>
            <a:off x="10315838" y="5865660"/>
            <a:ext cx="2672373" cy="27403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371B405-16D4-FF40-B75D-320C86B1164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64"/>
          <a:stretch/>
        </p:blipFill>
        <p:spPr>
          <a:xfrm>
            <a:off x="2105065" y="5653131"/>
            <a:ext cx="2672373" cy="31653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C03FBD7-46B6-844D-BE1C-F5F176BC7F4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42"/>
          <a:stretch/>
        </p:blipFill>
        <p:spPr>
          <a:xfrm>
            <a:off x="14776586" y="5799592"/>
            <a:ext cx="2528490" cy="274032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2656199-2780-DD40-966B-B812C77FFCB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9" b="16053"/>
          <a:stretch/>
        </p:blipFill>
        <p:spPr>
          <a:xfrm>
            <a:off x="5879275" y="5639875"/>
            <a:ext cx="3059762" cy="302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418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36369FE-C1BC-49BC-8634-F7ACEB08C8A0}"/>
              </a:ext>
            </a:extLst>
          </p:cNvPr>
          <p:cNvGrpSpPr/>
          <p:nvPr/>
        </p:nvGrpSpPr>
        <p:grpSpPr>
          <a:xfrm>
            <a:off x="8431964" y="2057400"/>
            <a:ext cx="9051822" cy="7407377"/>
            <a:chOff x="8473624" y="1943100"/>
            <a:chExt cx="9051822" cy="740737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71D3D30-F44C-41A9-83C1-1D77CD008906}"/>
                </a:ext>
              </a:extLst>
            </p:cNvPr>
            <p:cNvCxnSpPr>
              <a:cxnSpLocks/>
            </p:cNvCxnSpPr>
            <p:nvPr/>
          </p:nvCxnSpPr>
          <p:spPr>
            <a:xfrm>
              <a:off x="17487900" y="1943100"/>
              <a:ext cx="0" cy="7407377"/>
            </a:xfrm>
            <a:prstGeom prst="line">
              <a:avLst/>
            </a:prstGeom>
            <a:ln w="63500">
              <a:gradFill>
                <a:gsLst>
                  <a:gs pos="0">
                    <a:srgbClr val="20B8FE">
                      <a:alpha val="17000"/>
                    </a:srgbClr>
                  </a:gs>
                  <a:gs pos="100000">
                    <a:srgbClr val="20B8F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823C10B-B970-4AAD-BA21-34EF358E90FE}"/>
                </a:ext>
              </a:extLst>
            </p:cNvPr>
            <p:cNvCxnSpPr>
              <a:cxnSpLocks/>
            </p:cNvCxnSpPr>
            <p:nvPr/>
          </p:nvCxnSpPr>
          <p:spPr>
            <a:xfrm>
              <a:off x="8473624" y="9350477"/>
              <a:ext cx="9051822" cy="0"/>
            </a:xfrm>
            <a:prstGeom prst="line">
              <a:avLst/>
            </a:prstGeom>
            <a:ln w="63500">
              <a:gradFill flip="none" rotWithShape="1">
                <a:gsLst>
                  <a:gs pos="0">
                    <a:srgbClr val="20B8FE">
                      <a:alpha val="17000"/>
                    </a:srgbClr>
                  </a:gs>
                  <a:gs pos="100000">
                    <a:srgbClr val="20B8FE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621998-98B3-41F1-80BF-AB00ED18E07C}"/>
              </a:ext>
            </a:extLst>
          </p:cNvPr>
          <p:cNvGrpSpPr/>
          <p:nvPr/>
        </p:nvGrpSpPr>
        <p:grpSpPr>
          <a:xfrm rot="16200000" flipV="1">
            <a:off x="321256" y="1644445"/>
            <a:ext cx="9051822" cy="7407377"/>
            <a:chOff x="8473624" y="1943100"/>
            <a:chExt cx="9051822" cy="740737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662CCBE-D766-486A-83FC-469DF95A4F23}"/>
                </a:ext>
              </a:extLst>
            </p:cNvPr>
            <p:cNvCxnSpPr>
              <a:cxnSpLocks/>
            </p:cNvCxnSpPr>
            <p:nvPr/>
          </p:nvCxnSpPr>
          <p:spPr>
            <a:xfrm>
              <a:off x="17487900" y="1943100"/>
              <a:ext cx="0" cy="7407377"/>
            </a:xfrm>
            <a:prstGeom prst="line">
              <a:avLst/>
            </a:prstGeom>
            <a:ln w="63500">
              <a:gradFill>
                <a:gsLst>
                  <a:gs pos="0">
                    <a:srgbClr val="20B8FE">
                      <a:alpha val="17000"/>
                    </a:srgbClr>
                  </a:gs>
                  <a:gs pos="100000">
                    <a:srgbClr val="20B8F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A873EF-48BA-435D-B57B-16D5EA4D9CE0}"/>
                </a:ext>
              </a:extLst>
            </p:cNvPr>
            <p:cNvCxnSpPr>
              <a:cxnSpLocks/>
            </p:cNvCxnSpPr>
            <p:nvPr/>
          </p:nvCxnSpPr>
          <p:spPr>
            <a:xfrm>
              <a:off x="8473624" y="9350477"/>
              <a:ext cx="9051822" cy="0"/>
            </a:xfrm>
            <a:prstGeom prst="line">
              <a:avLst/>
            </a:prstGeom>
            <a:ln w="63500">
              <a:gradFill flip="none" rotWithShape="1">
                <a:gsLst>
                  <a:gs pos="0">
                    <a:srgbClr val="20B8FE">
                      <a:alpha val="17000"/>
                    </a:srgbClr>
                  </a:gs>
                  <a:gs pos="100000">
                    <a:srgbClr val="20B8FE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D4A129CE-A348-934B-BB10-E924B2A5D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521" y="-454486"/>
            <a:ext cx="3578387" cy="357838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1886794-E03D-E547-97CB-1B2D3F4A6FAC}"/>
              </a:ext>
            </a:extLst>
          </p:cNvPr>
          <p:cNvSpPr/>
          <p:nvPr/>
        </p:nvSpPr>
        <p:spPr>
          <a:xfrm>
            <a:off x="2366579" y="4191428"/>
            <a:ext cx="1355486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d-ID" sz="9600" b="1">
                <a:solidFill>
                  <a:srgbClr val="049BEB"/>
                </a:solidFill>
                <a:latin typeface="+mj-lt"/>
                <a:cs typeface="Poppins" panose="00000500000000000000" pitchFamily="2" charset="0"/>
              </a:rPr>
              <a:t>INDIVIDUAL COMPONENTS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5C6849-21AF-494B-A5A5-21191E795F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86600" y="9651703"/>
            <a:ext cx="4114800" cy="547688"/>
          </a:xfrm>
        </p:spPr>
        <p:txBody>
          <a:bodyPr/>
          <a:lstStyle/>
          <a:p>
            <a:pPr algn="ctr"/>
            <a:fld id="{E790DED6-AA8E-7E4A-A662-84CA5CACD21D}" type="datetime1">
              <a:rPr lang="en-US" smtClean="0"/>
              <a:pPr algn="ctr"/>
              <a:t>5/26/2025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C0001-3BF4-F047-ACE3-DB90BB9840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524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2">
            <a:extLst>
              <a:ext uri="{FF2B5EF4-FFF2-40B4-BE49-F238E27FC236}">
                <a16:creationId xmlns:a16="http://schemas.microsoft.com/office/drawing/2014/main" id="{6AB2C3CE-CBD7-7E4E-A8AC-FA9A79DA2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34">
            <a:extLst>
              <a:ext uri="{FF2B5EF4-FFF2-40B4-BE49-F238E27FC236}">
                <a16:creationId xmlns:a16="http://schemas.microsoft.com/office/drawing/2014/main" id="{487F3ECD-41BA-E44A-A555-D0DF55D72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6446955" y="3537"/>
            <a:ext cx="2814980" cy="2649013"/>
            <a:chOff x="-648769" y="2358"/>
            <a:chExt cx="1876653" cy="1766008"/>
          </a:xfrm>
        </p:grpSpPr>
        <p:sp>
          <p:nvSpPr>
            <p:cNvPr id="17" name="Freeform: Shape 35">
              <a:extLst>
                <a:ext uri="{FF2B5EF4-FFF2-40B4-BE49-F238E27FC236}">
                  <a16:creationId xmlns:a16="http://schemas.microsoft.com/office/drawing/2014/main" id="{F6E237D0-A731-9F4C-94CA-98A48C4CE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36">
              <a:extLst>
                <a:ext uri="{FF2B5EF4-FFF2-40B4-BE49-F238E27FC236}">
                  <a16:creationId xmlns:a16="http://schemas.microsoft.com/office/drawing/2014/main" id="{A3305B56-946B-2E47-8231-F6405D2FE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38">
            <a:extLst>
              <a:ext uri="{FF2B5EF4-FFF2-40B4-BE49-F238E27FC236}">
                <a16:creationId xmlns:a16="http://schemas.microsoft.com/office/drawing/2014/main" id="{AC673982-19DA-D04E-BC10-24789368A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05794" y="9050499"/>
            <a:ext cx="968052" cy="96805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40">
            <a:extLst>
              <a:ext uri="{FF2B5EF4-FFF2-40B4-BE49-F238E27FC236}">
                <a16:creationId xmlns:a16="http://schemas.microsoft.com/office/drawing/2014/main" id="{151F3CC2-5F3A-1147-BE23-7F024B548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5154" y="8581662"/>
            <a:ext cx="3392947" cy="1705336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489D0A7-9DC2-0849-91F9-E87EB63C51CD}"/>
              </a:ext>
            </a:extLst>
          </p:cNvPr>
          <p:cNvGrpSpPr/>
          <p:nvPr/>
        </p:nvGrpSpPr>
        <p:grpSpPr>
          <a:xfrm>
            <a:off x="15353144" y="7431937"/>
            <a:ext cx="687560" cy="687560"/>
            <a:chOff x="5492751" y="2584451"/>
            <a:chExt cx="244475" cy="244475"/>
          </a:xfrm>
          <a:solidFill>
            <a:schemeClr val="bg1"/>
          </a:solidFill>
        </p:grpSpPr>
        <p:sp>
          <p:nvSpPr>
            <p:cNvPr id="22" name="Freeform 167">
              <a:extLst>
                <a:ext uri="{FF2B5EF4-FFF2-40B4-BE49-F238E27FC236}">
                  <a16:creationId xmlns:a16="http://schemas.microsoft.com/office/drawing/2014/main" id="{6F32A3A2-2EEA-B34D-984C-60E62EEF9E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9738" y="2700338"/>
              <a:ext cx="217488" cy="128588"/>
            </a:xfrm>
            <a:custGeom>
              <a:avLst/>
              <a:gdLst>
                <a:gd name="T0" fmla="*/ 39 w 58"/>
                <a:gd name="T1" fmla="*/ 23 h 34"/>
                <a:gd name="T2" fmla="*/ 25 w 58"/>
                <a:gd name="T3" fmla="*/ 0 h 34"/>
                <a:gd name="T4" fmla="*/ 17 w 58"/>
                <a:gd name="T5" fmla="*/ 0 h 34"/>
                <a:gd name="T6" fmla="*/ 29 w 58"/>
                <a:gd name="T7" fmla="*/ 22 h 34"/>
                <a:gd name="T8" fmla="*/ 0 w 58"/>
                <a:gd name="T9" fmla="*/ 34 h 34"/>
                <a:gd name="T10" fmla="*/ 58 w 58"/>
                <a:gd name="T11" fmla="*/ 34 h 34"/>
                <a:gd name="T12" fmla="*/ 39 w 58"/>
                <a:gd name="T13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39" y="23"/>
                  </a:moveTo>
                  <a:cubicBezTo>
                    <a:pt x="37" y="18"/>
                    <a:pt x="31" y="8"/>
                    <a:pt x="25" y="0"/>
                  </a:cubicBezTo>
                  <a:cubicBezTo>
                    <a:pt x="25" y="0"/>
                    <a:pt x="17" y="0"/>
                    <a:pt x="17" y="0"/>
                  </a:cubicBezTo>
                  <a:cubicBezTo>
                    <a:pt x="22" y="6"/>
                    <a:pt x="27" y="15"/>
                    <a:pt x="29" y="22"/>
                  </a:cubicBezTo>
                  <a:cubicBezTo>
                    <a:pt x="16" y="23"/>
                    <a:pt x="5" y="27"/>
                    <a:pt x="0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4" y="28"/>
                    <a:pt x="48" y="24"/>
                    <a:pt x="3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  <p:sp>
          <p:nvSpPr>
            <p:cNvPr id="24" name="Freeform 168">
              <a:extLst>
                <a:ext uri="{FF2B5EF4-FFF2-40B4-BE49-F238E27FC236}">
                  <a16:creationId xmlns:a16="http://schemas.microsoft.com/office/drawing/2014/main" id="{8207E658-A8BF-CE41-AB8B-912490E40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2751" y="2584451"/>
              <a:ext cx="165100" cy="168275"/>
            </a:xfrm>
            <a:custGeom>
              <a:avLst/>
              <a:gdLst>
                <a:gd name="T0" fmla="*/ 11 w 44"/>
                <a:gd name="T1" fmla="*/ 21 h 45"/>
                <a:gd name="T2" fmla="*/ 12 w 44"/>
                <a:gd name="T3" fmla="*/ 45 h 45"/>
                <a:gd name="T4" fmla="*/ 20 w 44"/>
                <a:gd name="T5" fmla="*/ 25 h 45"/>
                <a:gd name="T6" fmla="*/ 28 w 44"/>
                <a:gd name="T7" fmla="*/ 29 h 45"/>
                <a:gd name="T8" fmla="*/ 26 w 44"/>
                <a:gd name="T9" fmla="*/ 20 h 45"/>
                <a:gd name="T10" fmla="*/ 44 w 44"/>
                <a:gd name="T11" fmla="*/ 29 h 45"/>
                <a:gd name="T12" fmla="*/ 28 w 44"/>
                <a:gd name="T13" fmla="*/ 13 h 45"/>
                <a:gd name="T14" fmla="*/ 40 w 44"/>
                <a:gd name="T15" fmla="*/ 9 h 45"/>
                <a:gd name="T16" fmla="*/ 17 w 44"/>
                <a:gd name="T17" fmla="*/ 11 h 45"/>
                <a:gd name="T18" fmla="*/ 16 w 44"/>
                <a:gd name="T19" fmla="*/ 1 h 45"/>
                <a:gd name="T20" fmla="*/ 11 w 44"/>
                <a:gd name="T21" fmla="*/ 10 h 45"/>
                <a:gd name="T22" fmla="*/ 1 w 44"/>
                <a:gd name="T23" fmla="*/ 5 h 45"/>
                <a:gd name="T24" fmla="*/ 7 w 44"/>
                <a:gd name="T25" fmla="*/ 14 h 45"/>
                <a:gd name="T26" fmla="*/ 1 w 44"/>
                <a:gd name="T27" fmla="*/ 33 h 45"/>
                <a:gd name="T28" fmla="*/ 11 w 44"/>
                <a:gd name="T29" fmla="*/ 2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45">
                  <a:moveTo>
                    <a:pt x="11" y="21"/>
                  </a:moveTo>
                  <a:cubicBezTo>
                    <a:pt x="8" y="26"/>
                    <a:pt x="7" y="32"/>
                    <a:pt x="12" y="45"/>
                  </a:cubicBezTo>
                  <a:cubicBezTo>
                    <a:pt x="12" y="38"/>
                    <a:pt x="17" y="28"/>
                    <a:pt x="20" y="25"/>
                  </a:cubicBezTo>
                  <a:cubicBezTo>
                    <a:pt x="24" y="25"/>
                    <a:pt x="28" y="29"/>
                    <a:pt x="28" y="29"/>
                  </a:cubicBezTo>
                  <a:cubicBezTo>
                    <a:pt x="28" y="25"/>
                    <a:pt x="27" y="23"/>
                    <a:pt x="26" y="20"/>
                  </a:cubicBezTo>
                  <a:cubicBezTo>
                    <a:pt x="32" y="20"/>
                    <a:pt x="41" y="21"/>
                    <a:pt x="44" y="29"/>
                  </a:cubicBezTo>
                  <a:cubicBezTo>
                    <a:pt x="40" y="17"/>
                    <a:pt x="32" y="13"/>
                    <a:pt x="28" y="13"/>
                  </a:cubicBezTo>
                  <a:cubicBezTo>
                    <a:pt x="32" y="9"/>
                    <a:pt x="32" y="9"/>
                    <a:pt x="40" y="9"/>
                  </a:cubicBezTo>
                  <a:cubicBezTo>
                    <a:pt x="28" y="0"/>
                    <a:pt x="20" y="7"/>
                    <a:pt x="17" y="11"/>
                  </a:cubicBezTo>
                  <a:cubicBezTo>
                    <a:pt x="16" y="8"/>
                    <a:pt x="16" y="4"/>
                    <a:pt x="16" y="1"/>
                  </a:cubicBezTo>
                  <a:cubicBezTo>
                    <a:pt x="16" y="1"/>
                    <a:pt x="12" y="5"/>
                    <a:pt x="11" y="10"/>
                  </a:cubicBezTo>
                  <a:cubicBezTo>
                    <a:pt x="6" y="9"/>
                    <a:pt x="1" y="5"/>
                    <a:pt x="1" y="5"/>
                  </a:cubicBezTo>
                  <a:cubicBezTo>
                    <a:pt x="3" y="7"/>
                    <a:pt x="5" y="13"/>
                    <a:pt x="7" y="14"/>
                  </a:cubicBezTo>
                  <a:cubicBezTo>
                    <a:pt x="0" y="19"/>
                    <a:pt x="1" y="33"/>
                    <a:pt x="1" y="33"/>
                  </a:cubicBezTo>
                  <a:cubicBezTo>
                    <a:pt x="5" y="26"/>
                    <a:pt x="7" y="22"/>
                    <a:pt x="1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5D5EAA7-A7F5-234F-A335-B340FBD5AD5E}"/>
              </a:ext>
            </a:extLst>
          </p:cNvPr>
          <p:cNvSpPr txBox="1"/>
          <p:nvPr/>
        </p:nvSpPr>
        <p:spPr>
          <a:xfrm>
            <a:off x="2126799" y="5882756"/>
            <a:ext cx="161612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8800">
                <a:solidFill>
                  <a:schemeClr val="accent1"/>
                </a:solidFill>
                <a:cs typeface="Poppins" panose="00000500000000000000" pitchFamily="2" charset="0"/>
              </a:rPr>
              <a:t>IT21189944 | Madusanka G.K.I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44160B-BFF1-FE43-BA70-C02DA76A3E0D}"/>
              </a:ext>
            </a:extLst>
          </p:cNvPr>
          <p:cNvSpPr txBox="1"/>
          <p:nvPr/>
        </p:nvSpPr>
        <p:spPr>
          <a:xfrm>
            <a:off x="665020" y="7329665"/>
            <a:ext cx="18005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accent1"/>
                </a:solidFill>
                <a:latin typeface="+mj-lt"/>
              </a:rPr>
              <a:t>BSc (Hons) Degree in Information Technology (specialization in Software Engineering) </a:t>
            </a:r>
            <a:endParaRPr lang="en-US" sz="4000">
              <a:solidFill>
                <a:schemeClr val="accent1"/>
              </a:solidFill>
              <a:effectLst/>
              <a:latin typeface="+mj-lt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832B994-FDAF-3640-8AF1-67812595E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0806" y="-205214"/>
            <a:ext cx="3578387" cy="357838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575B10-F7F9-F441-A991-527DF45114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86600" y="9651703"/>
            <a:ext cx="4114800" cy="547688"/>
          </a:xfrm>
        </p:spPr>
        <p:txBody>
          <a:bodyPr/>
          <a:lstStyle/>
          <a:p>
            <a:pPr algn="ctr"/>
            <a:fld id="{1519A188-CA04-EC45-8E53-41DC4418FC54}" type="datetime1">
              <a:rPr lang="en-US" smtClean="0"/>
              <a:pPr algn="ctr"/>
              <a:t>5/26/2025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985E0C-E316-9C48-87E2-BE611E087E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4" name="Picture 3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8E41B950-1B41-1421-3E43-C08965F8B9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286" r="71976"/>
          <a:stretch/>
        </p:blipFill>
        <p:spPr>
          <a:xfrm>
            <a:off x="445629" y="9590034"/>
            <a:ext cx="2514600" cy="4903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986A13C-D005-9848-93A3-0C98F606C2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9" b="16053"/>
          <a:stretch/>
        </p:blipFill>
        <p:spPr>
          <a:xfrm>
            <a:off x="7086599" y="1621785"/>
            <a:ext cx="3578387" cy="354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651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36369FE-C1BC-49BC-8634-F7ACEB08C8A0}"/>
              </a:ext>
            </a:extLst>
          </p:cNvPr>
          <p:cNvGrpSpPr/>
          <p:nvPr/>
        </p:nvGrpSpPr>
        <p:grpSpPr>
          <a:xfrm>
            <a:off x="8431964" y="2057400"/>
            <a:ext cx="9051822" cy="7407377"/>
            <a:chOff x="8473624" y="1943100"/>
            <a:chExt cx="9051822" cy="740737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71D3D30-F44C-41A9-83C1-1D77CD008906}"/>
                </a:ext>
              </a:extLst>
            </p:cNvPr>
            <p:cNvCxnSpPr>
              <a:cxnSpLocks/>
            </p:cNvCxnSpPr>
            <p:nvPr/>
          </p:nvCxnSpPr>
          <p:spPr>
            <a:xfrm>
              <a:off x="17487900" y="1943100"/>
              <a:ext cx="0" cy="7407377"/>
            </a:xfrm>
            <a:prstGeom prst="line">
              <a:avLst/>
            </a:prstGeom>
            <a:ln w="63500">
              <a:gradFill>
                <a:gsLst>
                  <a:gs pos="0">
                    <a:schemeClr val="bg1">
                      <a:alpha val="34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823C10B-B970-4AAD-BA21-34EF358E90FE}"/>
                </a:ext>
              </a:extLst>
            </p:cNvPr>
            <p:cNvCxnSpPr>
              <a:cxnSpLocks/>
            </p:cNvCxnSpPr>
            <p:nvPr/>
          </p:nvCxnSpPr>
          <p:spPr>
            <a:xfrm>
              <a:off x="8473624" y="9350477"/>
              <a:ext cx="9051822" cy="0"/>
            </a:xfrm>
            <a:prstGeom prst="line">
              <a:avLst/>
            </a:prstGeom>
            <a:ln w="63500">
              <a:gradFill flip="none" rotWithShape="1">
                <a:gsLst>
                  <a:gs pos="0">
                    <a:schemeClr val="bg1">
                      <a:alpha val="34000"/>
                    </a:scheme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621998-98B3-41F1-80BF-AB00ED18E07C}"/>
              </a:ext>
            </a:extLst>
          </p:cNvPr>
          <p:cNvGrpSpPr/>
          <p:nvPr/>
        </p:nvGrpSpPr>
        <p:grpSpPr>
          <a:xfrm rot="10800000">
            <a:off x="841759" y="822222"/>
            <a:ext cx="9051822" cy="7407377"/>
            <a:chOff x="8473624" y="1943100"/>
            <a:chExt cx="9051822" cy="740737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662CCBE-D766-486A-83FC-469DF95A4F23}"/>
                </a:ext>
              </a:extLst>
            </p:cNvPr>
            <p:cNvCxnSpPr>
              <a:cxnSpLocks/>
            </p:cNvCxnSpPr>
            <p:nvPr/>
          </p:nvCxnSpPr>
          <p:spPr>
            <a:xfrm>
              <a:off x="17487900" y="1943100"/>
              <a:ext cx="0" cy="7407377"/>
            </a:xfrm>
            <a:prstGeom prst="line">
              <a:avLst/>
            </a:prstGeom>
            <a:ln w="63500">
              <a:gradFill>
                <a:gsLst>
                  <a:gs pos="0">
                    <a:schemeClr val="bg1">
                      <a:alpha val="34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A873EF-48BA-435D-B57B-16D5EA4D9CE0}"/>
                </a:ext>
              </a:extLst>
            </p:cNvPr>
            <p:cNvCxnSpPr>
              <a:cxnSpLocks/>
            </p:cNvCxnSpPr>
            <p:nvPr/>
          </p:nvCxnSpPr>
          <p:spPr>
            <a:xfrm>
              <a:off x="8473624" y="9350477"/>
              <a:ext cx="9051822" cy="0"/>
            </a:xfrm>
            <a:prstGeom prst="line">
              <a:avLst/>
            </a:prstGeom>
            <a:ln w="63500">
              <a:gradFill flip="none" rotWithShape="1">
                <a:gsLst>
                  <a:gs pos="0">
                    <a:schemeClr val="bg1">
                      <a:alpha val="34000"/>
                    </a:scheme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EE01784E-1C57-3544-86E6-4B0912F6D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521" y="-454486"/>
            <a:ext cx="3578387" cy="357838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BC55939-1127-D240-8147-2DB5410BEF53}"/>
              </a:ext>
            </a:extLst>
          </p:cNvPr>
          <p:cNvSpPr/>
          <p:nvPr/>
        </p:nvSpPr>
        <p:spPr>
          <a:xfrm>
            <a:off x="2291531" y="2826329"/>
            <a:ext cx="1356635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b="1"/>
              <a:t>EMOTION RECOGNITION TO PROVIDE REAL-TIME ADAPTIVE FEEDBACK AND ADJUST GAME DIFFICULTY LEVEL</a:t>
            </a:r>
            <a:endParaRPr lang="id-ID" sz="8000" b="1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8F1DEC-A73A-A44E-B7F9-B00742D4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F9401-3573-FC46-8908-3F0EAED8478E}" type="datetime1">
              <a:rPr lang="en-US" smtClean="0"/>
              <a:t>5/26/2025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470C3-F8B8-AF49-8CBD-D23866CB6A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2709E343-4DB1-11AE-2287-B8665C15D890}"/>
              </a:ext>
            </a:extLst>
          </p:cNvPr>
          <p:cNvSpPr txBox="1">
            <a:spLocks/>
          </p:cNvSpPr>
          <p:nvPr/>
        </p:nvSpPr>
        <p:spPr>
          <a:xfrm>
            <a:off x="3310269" y="9676565"/>
            <a:ext cx="839994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400">
                <a:solidFill>
                  <a:srgbClr val="93989C"/>
                </a:solidFill>
                <a:cs typeface="Poppins" panose="00000500000000000000" pitchFamily="2" charset="0"/>
              </a:rPr>
              <a:t>IT21189944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   |   </a:t>
            </a:r>
            <a:r>
              <a:rPr lang="en-US" sz="2400" err="1">
                <a:solidFill>
                  <a:srgbClr val="93989C"/>
                </a:solidFill>
                <a:cs typeface="Poppins" panose="00000500000000000000" pitchFamily="2" charset="0"/>
              </a:rPr>
              <a:t>Madusanka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 G.K.I  |  24-25J-233</a:t>
            </a:r>
            <a:endParaRPr lang="en-US">
              <a:solidFill>
                <a:srgbClr val="9398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449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9ECFC25F-F9DC-B746-8A3E-A81AEF365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25DEA-84C9-4A4B-834B-A2C093AA2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44" name="Freeform: Shape 13">
              <a:extLst>
                <a:ext uri="{FF2B5EF4-FFF2-40B4-BE49-F238E27FC236}">
                  <a16:creationId xmlns:a16="http://schemas.microsoft.com/office/drawing/2014/main" id="{01B18E4C-84FD-C144-9833-649979E9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5B734C0-FAA0-9F46-A03C-93796B38B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E185A43B-2A68-5A44-953B-8036CBB4C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063863"/>
              </p:ext>
            </p:extLst>
          </p:nvPr>
        </p:nvGraphicFramePr>
        <p:xfrm>
          <a:off x="2413914" y="2323655"/>
          <a:ext cx="13347558" cy="4493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1849">
                  <a:extLst>
                    <a:ext uri="{9D8B030D-6E8A-4147-A177-3AD203B41FA5}">
                      <a16:colId xmlns:a16="http://schemas.microsoft.com/office/drawing/2014/main" val="3378057982"/>
                    </a:ext>
                  </a:extLst>
                </a:gridCol>
                <a:gridCol w="1420375">
                  <a:extLst>
                    <a:ext uri="{9D8B030D-6E8A-4147-A177-3AD203B41FA5}">
                      <a16:colId xmlns:a16="http://schemas.microsoft.com/office/drawing/2014/main" val="4182791599"/>
                    </a:ext>
                  </a:extLst>
                </a:gridCol>
                <a:gridCol w="1420375">
                  <a:extLst>
                    <a:ext uri="{9D8B030D-6E8A-4147-A177-3AD203B41FA5}">
                      <a16:colId xmlns:a16="http://schemas.microsoft.com/office/drawing/2014/main" val="296935948"/>
                    </a:ext>
                  </a:extLst>
                </a:gridCol>
                <a:gridCol w="1575794">
                  <a:extLst>
                    <a:ext uri="{9D8B030D-6E8A-4147-A177-3AD203B41FA5}">
                      <a16:colId xmlns:a16="http://schemas.microsoft.com/office/drawing/2014/main" val="3484000841"/>
                    </a:ext>
                  </a:extLst>
                </a:gridCol>
                <a:gridCol w="1575794">
                  <a:extLst>
                    <a:ext uri="{9D8B030D-6E8A-4147-A177-3AD203B41FA5}">
                      <a16:colId xmlns:a16="http://schemas.microsoft.com/office/drawing/2014/main" val="1023732071"/>
                    </a:ext>
                  </a:extLst>
                </a:gridCol>
                <a:gridCol w="1328029">
                  <a:extLst>
                    <a:ext uri="{9D8B030D-6E8A-4147-A177-3AD203B41FA5}">
                      <a16:colId xmlns:a16="http://schemas.microsoft.com/office/drawing/2014/main" val="3987758352"/>
                    </a:ext>
                  </a:extLst>
                </a:gridCol>
                <a:gridCol w="1895342">
                  <a:extLst>
                    <a:ext uri="{9D8B030D-6E8A-4147-A177-3AD203B41FA5}">
                      <a16:colId xmlns:a16="http://schemas.microsoft.com/office/drawing/2014/main" val="1651547263"/>
                    </a:ext>
                  </a:extLst>
                </a:gridCol>
              </a:tblGrid>
              <a:tr h="580678">
                <a:tc>
                  <a:txBody>
                    <a:bodyPr/>
                    <a:lstStyle/>
                    <a:p>
                      <a:pPr algn="r"/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LexAyudha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2464502"/>
                  </a:ext>
                </a:extLst>
              </a:tr>
              <a:tr h="17881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/>
                        <a:t>Rehabilitation Activities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985805"/>
                  </a:ext>
                </a:extLst>
              </a:tr>
              <a:tr h="51036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/>
                        <a:t>Report Generation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822686"/>
                  </a:ext>
                </a:extLst>
              </a:tr>
              <a:tr h="68525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/>
                        <a:t>Detect User’s emotion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138290"/>
                  </a:ext>
                </a:extLst>
              </a:tr>
              <a:tr h="536086">
                <a:tc>
                  <a:txBody>
                    <a:bodyPr/>
                    <a:lstStyle/>
                    <a:p>
                      <a:r>
                        <a:rPr lang="en-US" sz="2000"/>
                        <a:t>Provide Personalized feedback to guardian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583551"/>
                  </a:ext>
                </a:extLst>
              </a:tr>
              <a:tr h="614536"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/>
                        <a:t>Focus on Student’s stress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647204"/>
                  </a:ext>
                </a:extLst>
              </a:tr>
              <a:tr h="536086"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Keep track of progress 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084140"/>
                  </a:ext>
                </a:extLst>
              </a:tr>
            </a:tbl>
          </a:graphicData>
        </a:graphic>
      </p:graphicFrame>
      <p:pic>
        <p:nvPicPr>
          <p:cNvPr id="78" name="Picture 77">
            <a:extLst>
              <a:ext uri="{FF2B5EF4-FFF2-40B4-BE49-F238E27FC236}">
                <a16:creationId xmlns:a16="http://schemas.microsoft.com/office/drawing/2014/main" id="{F1A19266-A031-6942-92C0-B8FB19814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4806" y="-36589"/>
            <a:ext cx="3578387" cy="3578387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731E07D0-D60E-A040-B38E-E5218924F83D}"/>
              </a:ext>
            </a:extLst>
          </p:cNvPr>
          <p:cNvSpPr txBox="1"/>
          <p:nvPr/>
        </p:nvSpPr>
        <p:spPr>
          <a:xfrm>
            <a:off x="855515" y="600960"/>
            <a:ext cx="88246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6000" b="1" err="1">
                <a:solidFill>
                  <a:schemeClr val="tx1">
                    <a:lumMod val="75000"/>
                    <a:lumOff val="25000"/>
                  </a:schemeClr>
                </a:solidFill>
                <a:cs typeface="Poppins" panose="00000500000000000000" pitchFamily="2" charset="0"/>
              </a:rPr>
              <a:t>Research</a:t>
            </a:r>
            <a:r>
              <a:rPr lang="id-ID" sz="6000" b="1">
                <a:solidFill>
                  <a:schemeClr val="tx1">
                    <a:lumMod val="75000"/>
                    <a:lumOff val="25000"/>
                  </a:schemeClr>
                </a:solidFill>
                <a:cs typeface="Poppins" panose="00000500000000000000" pitchFamily="2" charset="0"/>
              </a:rPr>
              <a:t> Gap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22409B-5672-9845-B115-73BC7A7F331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4FEEDE3-7C8D-A845-90CD-A5B767AB3782}" type="datetime1">
              <a:rPr lang="en-US" smtClean="0"/>
              <a:t>5/26/2025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966372-5973-2044-A00C-6B09F5F01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156EB4-A8A8-3E40-A85C-16037E4C50F3}"/>
              </a:ext>
            </a:extLst>
          </p:cNvPr>
          <p:cNvSpPr/>
          <p:nvPr/>
        </p:nvSpPr>
        <p:spPr>
          <a:xfrm>
            <a:off x="2413914" y="6878559"/>
            <a:ext cx="1385656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400"/>
              <a:t>a -   A Mobile-Based Screening and Refinement System to Identify the Risk of Dyscalculia and Dysgraphia    	Learning Disabilities in Primary School Students[1]</a:t>
            </a:r>
          </a:p>
          <a:p>
            <a:pPr lvl="0">
              <a:defRPr/>
            </a:pPr>
            <a:endParaRPr lang="en-US" sz="2400"/>
          </a:p>
          <a:p>
            <a:pPr>
              <a:defRPr/>
            </a:pPr>
            <a:r>
              <a:rPr lang="en-US" sz="2400"/>
              <a:t>b -  Developing two game-based interventions for dyslexia therapeutic interventions using gamification and 	serious games approaches entertainment computing journal[2] </a:t>
            </a:r>
          </a:p>
          <a:p>
            <a:pPr>
              <a:defRPr/>
            </a:pPr>
            <a:endParaRPr lang="en-US" sz="2400"/>
          </a:p>
          <a:p>
            <a:pPr>
              <a:defRPr/>
            </a:pPr>
            <a:r>
              <a:rPr lang="en-US" sz="2400"/>
              <a:t>c -  Effectiveness of digital game-based trainings in children with neurodevelopmental disorders[3]</a:t>
            </a:r>
          </a:p>
          <a:p>
            <a:pPr lvl="0">
              <a:defRPr/>
            </a:pPr>
            <a:endParaRPr lang="en-US" sz="240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4EDF942-2B3E-A44A-94A2-7D5EBE0F3AD4}"/>
              </a:ext>
            </a:extLst>
          </p:cNvPr>
          <p:cNvSpPr/>
          <p:nvPr/>
        </p:nvSpPr>
        <p:spPr>
          <a:xfrm rot="16200000">
            <a:off x="368876" y="5067684"/>
            <a:ext cx="2509489" cy="6266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Personalized Rehabilitation</a:t>
            </a: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E245DDC9-6F54-4C98-35AA-9E04238464BA}"/>
              </a:ext>
            </a:extLst>
          </p:cNvPr>
          <p:cNvSpPr txBox="1">
            <a:spLocks/>
          </p:cNvSpPr>
          <p:nvPr/>
        </p:nvSpPr>
        <p:spPr>
          <a:xfrm>
            <a:off x="3310269" y="9676565"/>
            <a:ext cx="839994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400">
                <a:solidFill>
                  <a:srgbClr val="93989C"/>
                </a:solidFill>
                <a:cs typeface="Poppins" panose="00000500000000000000" pitchFamily="2" charset="0"/>
              </a:rPr>
              <a:t>IT21189944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   |   </a:t>
            </a:r>
            <a:r>
              <a:rPr lang="en-US" sz="2400" err="1">
                <a:solidFill>
                  <a:srgbClr val="93989C"/>
                </a:solidFill>
                <a:cs typeface="Poppins" panose="00000500000000000000" pitchFamily="2" charset="0"/>
              </a:rPr>
              <a:t>Madusanka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 G.K.I  |  24-25J-233</a:t>
            </a:r>
            <a:endParaRPr lang="en-US">
              <a:solidFill>
                <a:srgbClr val="93989C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8AF9F4D-80B8-FA41-AF9C-93BCDBB4AABD}"/>
              </a:ext>
            </a:extLst>
          </p:cNvPr>
          <p:cNvGrpSpPr/>
          <p:nvPr/>
        </p:nvGrpSpPr>
        <p:grpSpPr>
          <a:xfrm>
            <a:off x="6926237" y="3027155"/>
            <a:ext cx="8056720" cy="3709869"/>
            <a:chOff x="6926237" y="3027155"/>
            <a:chExt cx="8056720" cy="3709869"/>
          </a:xfrm>
        </p:grpSpPr>
        <p:pic>
          <p:nvPicPr>
            <p:cNvPr id="50" name="Graphic 49" descr="Checkmark">
              <a:extLst>
                <a:ext uri="{FF2B5EF4-FFF2-40B4-BE49-F238E27FC236}">
                  <a16:creationId xmlns:a16="http://schemas.microsoft.com/office/drawing/2014/main" id="{543E42E8-9FD4-7748-ACCA-6FC577347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30824" y="3045116"/>
              <a:ext cx="472790" cy="514484"/>
            </a:xfrm>
            <a:prstGeom prst="rect">
              <a:avLst/>
            </a:prstGeom>
          </p:spPr>
        </p:pic>
        <p:pic>
          <p:nvPicPr>
            <p:cNvPr id="92" name="Graphic 91" descr="Close">
              <a:extLst>
                <a:ext uri="{FF2B5EF4-FFF2-40B4-BE49-F238E27FC236}">
                  <a16:creationId xmlns:a16="http://schemas.microsoft.com/office/drawing/2014/main" id="{079B1EFA-2353-6B4D-9264-3B4D6E337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480320" y="3628997"/>
              <a:ext cx="464119" cy="520631"/>
            </a:xfrm>
            <a:prstGeom prst="rect">
              <a:avLst/>
            </a:prstGeom>
          </p:spPr>
        </p:pic>
        <p:pic>
          <p:nvPicPr>
            <p:cNvPr id="48" name="Graphic 47" descr="Checkmark">
              <a:extLst>
                <a:ext uri="{FF2B5EF4-FFF2-40B4-BE49-F238E27FC236}">
                  <a16:creationId xmlns:a16="http://schemas.microsoft.com/office/drawing/2014/main" id="{34A85B14-B994-D949-BA73-20B69A3E9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40424" y="3045116"/>
              <a:ext cx="472790" cy="514484"/>
            </a:xfrm>
            <a:prstGeom prst="rect">
              <a:avLst/>
            </a:prstGeom>
          </p:spPr>
        </p:pic>
        <p:pic>
          <p:nvPicPr>
            <p:cNvPr id="52" name="Graphic 51" descr="Checkmark">
              <a:extLst>
                <a:ext uri="{FF2B5EF4-FFF2-40B4-BE49-F238E27FC236}">
                  <a16:creationId xmlns:a16="http://schemas.microsoft.com/office/drawing/2014/main" id="{5B06496F-ECDE-BE41-888B-0D3D4B9C0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950025" y="3027314"/>
              <a:ext cx="472790" cy="514484"/>
            </a:xfrm>
            <a:prstGeom prst="rect">
              <a:avLst/>
            </a:prstGeom>
          </p:spPr>
        </p:pic>
        <p:pic>
          <p:nvPicPr>
            <p:cNvPr id="53" name="Graphic 52" descr="Checkmark">
              <a:extLst>
                <a:ext uri="{FF2B5EF4-FFF2-40B4-BE49-F238E27FC236}">
                  <a16:creationId xmlns:a16="http://schemas.microsoft.com/office/drawing/2014/main" id="{7DA427EC-F470-934B-B04F-9F678AB5D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502016" y="3067082"/>
              <a:ext cx="472790" cy="514484"/>
            </a:xfrm>
            <a:prstGeom prst="rect">
              <a:avLst/>
            </a:prstGeom>
          </p:spPr>
        </p:pic>
        <p:pic>
          <p:nvPicPr>
            <p:cNvPr id="54" name="Graphic 53" descr="Close">
              <a:extLst>
                <a:ext uri="{FF2B5EF4-FFF2-40B4-BE49-F238E27FC236}">
                  <a16:creationId xmlns:a16="http://schemas.microsoft.com/office/drawing/2014/main" id="{B675063E-678A-D848-8183-A1BB4D6C8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973561" y="3614143"/>
              <a:ext cx="464119" cy="520631"/>
            </a:xfrm>
            <a:prstGeom prst="rect">
              <a:avLst/>
            </a:prstGeom>
          </p:spPr>
        </p:pic>
        <p:pic>
          <p:nvPicPr>
            <p:cNvPr id="55" name="Graphic 54" descr="Checkmark">
              <a:extLst>
                <a:ext uri="{FF2B5EF4-FFF2-40B4-BE49-F238E27FC236}">
                  <a16:creationId xmlns:a16="http://schemas.microsoft.com/office/drawing/2014/main" id="{1C313235-C24B-FF4E-8F30-3735C4576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482394" y="3623889"/>
              <a:ext cx="472790" cy="514484"/>
            </a:xfrm>
            <a:prstGeom prst="rect">
              <a:avLst/>
            </a:prstGeom>
          </p:spPr>
        </p:pic>
        <p:pic>
          <p:nvPicPr>
            <p:cNvPr id="56" name="Graphic 55" descr="Checkmark">
              <a:extLst>
                <a:ext uri="{FF2B5EF4-FFF2-40B4-BE49-F238E27FC236}">
                  <a16:creationId xmlns:a16="http://schemas.microsoft.com/office/drawing/2014/main" id="{B384E2A5-FF75-7340-98B8-2F62F5750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26237" y="3591364"/>
              <a:ext cx="472790" cy="514484"/>
            </a:xfrm>
            <a:prstGeom prst="rect">
              <a:avLst/>
            </a:prstGeom>
          </p:spPr>
        </p:pic>
        <p:pic>
          <p:nvPicPr>
            <p:cNvPr id="57" name="Graphic 56" descr="Close">
              <a:extLst>
                <a:ext uri="{FF2B5EF4-FFF2-40B4-BE49-F238E27FC236}">
                  <a16:creationId xmlns:a16="http://schemas.microsoft.com/office/drawing/2014/main" id="{C352B361-87EC-4043-A304-61FAA5B93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38298" y="4233717"/>
              <a:ext cx="464119" cy="520631"/>
            </a:xfrm>
            <a:prstGeom prst="rect">
              <a:avLst/>
            </a:prstGeom>
          </p:spPr>
        </p:pic>
        <p:pic>
          <p:nvPicPr>
            <p:cNvPr id="58" name="Graphic 57" descr="Close">
              <a:extLst>
                <a:ext uri="{FF2B5EF4-FFF2-40B4-BE49-F238E27FC236}">
                  <a16:creationId xmlns:a16="http://schemas.microsoft.com/office/drawing/2014/main" id="{A97F6FD9-F9D3-AC40-B255-01EDEFD23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40423" y="4269353"/>
              <a:ext cx="464119" cy="520631"/>
            </a:xfrm>
            <a:prstGeom prst="rect">
              <a:avLst/>
            </a:prstGeom>
          </p:spPr>
        </p:pic>
        <p:pic>
          <p:nvPicPr>
            <p:cNvPr id="59" name="Graphic 58" descr="Close">
              <a:extLst>
                <a:ext uri="{FF2B5EF4-FFF2-40B4-BE49-F238E27FC236}">
                  <a16:creationId xmlns:a16="http://schemas.microsoft.com/office/drawing/2014/main" id="{A0C02752-80C1-8346-BAD1-4B227B838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03833" y="4248830"/>
              <a:ext cx="464119" cy="520631"/>
            </a:xfrm>
            <a:prstGeom prst="rect">
              <a:avLst/>
            </a:prstGeom>
          </p:spPr>
        </p:pic>
        <p:pic>
          <p:nvPicPr>
            <p:cNvPr id="60" name="Graphic 59" descr="Checkmark">
              <a:extLst>
                <a:ext uri="{FF2B5EF4-FFF2-40B4-BE49-F238E27FC236}">
                  <a16:creationId xmlns:a16="http://schemas.microsoft.com/office/drawing/2014/main" id="{17AA3B02-04E8-A94F-8E59-C4AD2D97C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502016" y="4240466"/>
              <a:ext cx="472790" cy="514484"/>
            </a:xfrm>
            <a:prstGeom prst="rect">
              <a:avLst/>
            </a:prstGeom>
          </p:spPr>
        </p:pic>
        <p:pic>
          <p:nvPicPr>
            <p:cNvPr id="61" name="Graphic 60" descr="Close">
              <a:extLst>
                <a:ext uri="{FF2B5EF4-FFF2-40B4-BE49-F238E27FC236}">
                  <a16:creationId xmlns:a16="http://schemas.microsoft.com/office/drawing/2014/main" id="{A334A23C-070F-BA4A-AFF0-CEBB687F1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30572" y="4895136"/>
              <a:ext cx="464119" cy="520631"/>
            </a:xfrm>
            <a:prstGeom prst="rect">
              <a:avLst/>
            </a:prstGeom>
          </p:spPr>
        </p:pic>
        <p:pic>
          <p:nvPicPr>
            <p:cNvPr id="62" name="Graphic 61" descr="Close">
              <a:extLst>
                <a:ext uri="{FF2B5EF4-FFF2-40B4-BE49-F238E27FC236}">
                  <a16:creationId xmlns:a16="http://schemas.microsoft.com/office/drawing/2014/main" id="{2501D8AF-5E89-654B-B4FE-B82EBE623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42452" y="4859335"/>
              <a:ext cx="464119" cy="520631"/>
            </a:xfrm>
            <a:prstGeom prst="rect">
              <a:avLst/>
            </a:prstGeom>
          </p:spPr>
        </p:pic>
        <p:pic>
          <p:nvPicPr>
            <p:cNvPr id="63" name="Graphic 62" descr="Close">
              <a:extLst>
                <a:ext uri="{FF2B5EF4-FFF2-40B4-BE49-F238E27FC236}">
                  <a16:creationId xmlns:a16="http://schemas.microsoft.com/office/drawing/2014/main" id="{B7EF7403-A574-A742-BAC1-0B40391EE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99567" y="4898531"/>
              <a:ext cx="464119" cy="520631"/>
            </a:xfrm>
            <a:prstGeom prst="rect">
              <a:avLst/>
            </a:prstGeom>
          </p:spPr>
        </p:pic>
        <p:pic>
          <p:nvPicPr>
            <p:cNvPr id="65" name="Graphic 64" descr="Checkmark">
              <a:extLst>
                <a:ext uri="{FF2B5EF4-FFF2-40B4-BE49-F238E27FC236}">
                  <a16:creationId xmlns:a16="http://schemas.microsoft.com/office/drawing/2014/main" id="{F37A7544-B9FD-3E45-9951-4D2E700AA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507877" y="4882169"/>
              <a:ext cx="472790" cy="514484"/>
            </a:xfrm>
            <a:prstGeom prst="rect">
              <a:avLst/>
            </a:prstGeom>
          </p:spPr>
        </p:pic>
        <p:pic>
          <p:nvPicPr>
            <p:cNvPr id="66" name="Graphic 65" descr="Close">
              <a:extLst>
                <a:ext uri="{FF2B5EF4-FFF2-40B4-BE49-F238E27FC236}">
                  <a16:creationId xmlns:a16="http://schemas.microsoft.com/office/drawing/2014/main" id="{F5110E73-D635-1C4C-A3B6-006A1863F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38298" y="5531933"/>
              <a:ext cx="464119" cy="520631"/>
            </a:xfrm>
            <a:prstGeom prst="rect">
              <a:avLst/>
            </a:prstGeom>
          </p:spPr>
        </p:pic>
        <p:pic>
          <p:nvPicPr>
            <p:cNvPr id="67" name="Graphic 66" descr="Close">
              <a:extLst>
                <a:ext uri="{FF2B5EF4-FFF2-40B4-BE49-F238E27FC236}">
                  <a16:creationId xmlns:a16="http://schemas.microsoft.com/office/drawing/2014/main" id="{FE0E9F9E-D478-4140-AB12-1742FE86B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40422" y="5555303"/>
              <a:ext cx="464119" cy="520631"/>
            </a:xfrm>
            <a:prstGeom prst="rect">
              <a:avLst/>
            </a:prstGeom>
          </p:spPr>
        </p:pic>
        <p:pic>
          <p:nvPicPr>
            <p:cNvPr id="68" name="Graphic 67" descr="Close">
              <a:extLst>
                <a:ext uri="{FF2B5EF4-FFF2-40B4-BE49-F238E27FC236}">
                  <a16:creationId xmlns:a16="http://schemas.microsoft.com/office/drawing/2014/main" id="{90CFEC50-4D31-5A4E-B046-14A24DF9C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03832" y="5558161"/>
              <a:ext cx="464119" cy="520631"/>
            </a:xfrm>
            <a:prstGeom prst="rect">
              <a:avLst/>
            </a:prstGeom>
          </p:spPr>
        </p:pic>
        <p:pic>
          <p:nvPicPr>
            <p:cNvPr id="69" name="Graphic 68" descr="Checkmark">
              <a:extLst>
                <a:ext uri="{FF2B5EF4-FFF2-40B4-BE49-F238E27FC236}">
                  <a16:creationId xmlns:a16="http://schemas.microsoft.com/office/drawing/2014/main" id="{51E4D13E-DE6A-3846-8544-28501F644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509317" y="5538080"/>
              <a:ext cx="472790" cy="514484"/>
            </a:xfrm>
            <a:prstGeom prst="rect">
              <a:avLst/>
            </a:prstGeom>
          </p:spPr>
        </p:pic>
        <p:pic>
          <p:nvPicPr>
            <p:cNvPr id="73" name="Graphic 72" descr="Checkmark">
              <a:extLst>
                <a:ext uri="{FF2B5EF4-FFF2-40B4-BE49-F238E27FC236}">
                  <a16:creationId xmlns:a16="http://schemas.microsoft.com/office/drawing/2014/main" id="{C514E265-2304-FA4F-B6C6-09A8711B4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510167" y="6222540"/>
              <a:ext cx="472790" cy="514484"/>
            </a:xfrm>
            <a:prstGeom prst="rect">
              <a:avLst/>
            </a:prstGeom>
          </p:spPr>
        </p:pic>
        <p:pic>
          <p:nvPicPr>
            <p:cNvPr id="74" name="Graphic 73" descr="Checkmark">
              <a:extLst>
                <a:ext uri="{FF2B5EF4-FFF2-40B4-BE49-F238E27FC236}">
                  <a16:creationId xmlns:a16="http://schemas.microsoft.com/office/drawing/2014/main" id="{61CA1A6E-D940-FD46-A767-6B4FC430D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35909" y="6198977"/>
              <a:ext cx="472790" cy="514484"/>
            </a:xfrm>
            <a:prstGeom prst="rect">
              <a:avLst/>
            </a:prstGeom>
          </p:spPr>
        </p:pic>
        <p:pic>
          <p:nvPicPr>
            <p:cNvPr id="39" name="Graphic 38" descr="Checkmark">
              <a:extLst>
                <a:ext uri="{FF2B5EF4-FFF2-40B4-BE49-F238E27FC236}">
                  <a16:creationId xmlns:a16="http://schemas.microsoft.com/office/drawing/2014/main" id="{C066745B-8372-D84D-AD65-983C866B5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519013" y="3027155"/>
              <a:ext cx="472790" cy="514484"/>
            </a:xfrm>
            <a:prstGeom prst="rect">
              <a:avLst/>
            </a:prstGeom>
          </p:spPr>
        </p:pic>
        <p:pic>
          <p:nvPicPr>
            <p:cNvPr id="40" name="Graphic 39" descr="Checkmark">
              <a:extLst>
                <a:ext uri="{FF2B5EF4-FFF2-40B4-BE49-F238E27FC236}">
                  <a16:creationId xmlns:a16="http://schemas.microsoft.com/office/drawing/2014/main" id="{EAEE753F-2BAC-0541-BD41-7523688D3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69225" y="3033266"/>
              <a:ext cx="472790" cy="514484"/>
            </a:xfrm>
            <a:prstGeom prst="rect">
              <a:avLst/>
            </a:prstGeom>
          </p:spPr>
        </p:pic>
        <p:pic>
          <p:nvPicPr>
            <p:cNvPr id="47" name="Graphic 46" descr="Close">
              <a:extLst>
                <a:ext uri="{FF2B5EF4-FFF2-40B4-BE49-F238E27FC236}">
                  <a16:creationId xmlns:a16="http://schemas.microsoft.com/office/drawing/2014/main" id="{E52FDE73-79E3-1046-86DB-DE430E558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40424" y="3609605"/>
              <a:ext cx="464119" cy="520631"/>
            </a:xfrm>
            <a:prstGeom prst="rect">
              <a:avLst/>
            </a:prstGeom>
          </p:spPr>
        </p:pic>
        <p:pic>
          <p:nvPicPr>
            <p:cNvPr id="51" name="Graphic 50" descr="Close">
              <a:extLst>
                <a:ext uri="{FF2B5EF4-FFF2-40B4-BE49-F238E27FC236}">
                  <a16:creationId xmlns:a16="http://schemas.microsoft.com/office/drawing/2014/main" id="{9A478C62-CDAD-054C-A26F-6AB916F4E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03834" y="3614143"/>
              <a:ext cx="464119" cy="520631"/>
            </a:xfrm>
            <a:prstGeom prst="rect">
              <a:avLst/>
            </a:prstGeom>
          </p:spPr>
        </p:pic>
        <p:pic>
          <p:nvPicPr>
            <p:cNvPr id="64" name="Graphic 63" descr="Close">
              <a:extLst>
                <a:ext uri="{FF2B5EF4-FFF2-40B4-BE49-F238E27FC236}">
                  <a16:creationId xmlns:a16="http://schemas.microsoft.com/office/drawing/2014/main" id="{8F5C67DA-C7BA-AD47-9ABC-C8557EC86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480320" y="4248830"/>
              <a:ext cx="464119" cy="520631"/>
            </a:xfrm>
            <a:prstGeom prst="rect">
              <a:avLst/>
            </a:prstGeom>
          </p:spPr>
        </p:pic>
        <p:pic>
          <p:nvPicPr>
            <p:cNvPr id="70" name="Graphic 69" descr="Close">
              <a:extLst>
                <a:ext uri="{FF2B5EF4-FFF2-40B4-BE49-F238E27FC236}">
                  <a16:creationId xmlns:a16="http://schemas.microsoft.com/office/drawing/2014/main" id="{D220D61E-9A49-7242-B630-6DAEEA85F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973560" y="4248830"/>
              <a:ext cx="464119" cy="520631"/>
            </a:xfrm>
            <a:prstGeom prst="rect">
              <a:avLst/>
            </a:prstGeom>
          </p:spPr>
        </p:pic>
        <p:pic>
          <p:nvPicPr>
            <p:cNvPr id="75" name="Graphic 74" descr="Close">
              <a:extLst>
                <a:ext uri="{FF2B5EF4-FFF2-40B4-BE49-F238E27FC236}">
                  <a16:creationId xmlns:a16="http://schemas.microsoft.com/office/drawing/2014/main" id="{1E2EE2D6-0B16-534E-8E3F-84034092E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480320" y="4931801"/>
              <a:ext cx="464119" cy="520631"/>
            </a:xfrm>
            <a:prstGeom prst="rect">
              <a:avLst/>
            </a:prstGeom>
          </p:spPr>
        </p:pic>
        <p:pic>
          <p:nvPicPr>
            <p:cNvPr id="76" name="Graphic 75" descr="Close">
              <a:extLst>
                <a:ext uri="{FF2B5EF4-FFF2-40B4-BE49-F238E27FC236}">
                  <a16:creationId xmlns:a16="http://schemas.microsoft.com/office/drawing/2014/main" id="{F30531AD-1629-344C-B97B-65C12A951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969225" y="4889832"/>
              <a:ext cx="464119" cy="520631"/>
            </a:xfrm>
            <a:prstGeom prst="rect">
              <a:avLst/>
            </a:prstGeom>
          </p:spPr>
        </p:pic>
        <p:pic>
          <p:nvPicPr>
            <p:cNvPr id="77" name="Graphic 76" descr="Close">
              <a:extLst>
                <a:ext uri="{FF2B5EF4-FFF2-40B4-BE49-F238E27FC236}">
                  <a16:creationId xmlns:a16="http://schemas.microsoft.com/office/drawing/2014/main" id="{6941FDC6-10B7-8846-8E62-397A8028D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485536" y="5531933"/>
              <a:ext cx="464119" cy="520631"/>
            </a:xfrm>
            <a:prstGeom prst="rect">
              <a:avLst/>
            </a:prstGeom>
          </p:spPr>
        </p:pic>
        <p:pic>
          <p:nvPicPr>
            <p:cNvPr id="79" name="Graphic 78" descr="Close">
              <a:extLst>
                <a:ext uri="{FF2B5EF4-FFF2-40B4-BE49-F238E27FC236}">
                  <a16:creationId xmlns:a16="http://schemas.microsoft.com/office/drawing/2014/main" id="{1B9B8811-C9F6-8D4C-BCA6-ABF7DD19D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975765" y="5555303"/>
              <a:ext cx="464119" cy="520631"/>
            </a:xfrm>
            <a:prstGeom prst="rect">
              <a:avLst/>
            </a:prstGeom>
          </p:spPr>
        </p:pic>
        <p:pic>
          <p:nvPicPr>
            <p:cNvPr id="80" name="Graphic 79" descr="Checkmark">
              <a:extLst>
                <a:ext uri="{FF2B5EF4-FFF2-40B4-BE49-F238E27FC236}">
                  <a16:creationId xmlns:a16="http://schemas.microsoft.com/office/drawing/2014/main" id="{8954CFCC-4FA2-CF49-9519-8DC5B4E42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40424" y="6198977"/>
              <a:ext cx="472790" cy="514484"/>
            </a:xfrm>
            <a:prstGeom prst="rect">
              <a:avLst/>
            </a:prstGeom>
          </p:spPr>
        </p:pic>
        <p:pic>
          <p:nvPicPr>
            <p:cNvPr id="81" name="Graphic 80" descr="Checkmark">
              <a:extLst>
                <a:ext uri="{FF2B5EF4-FFF2-40B4-BE49-F238E27FC236}">
                  <a16:creationId xmlns:a16="http://schemas.microsoft.com/office/drawing/2014/main" id="{8A0926B8-A956-1E40-8265-61FD022EE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47009" y="6222540"/>
              <a:ext cx="472790" cy="514484"/>
            </a:xfrm>
            <a:prstGeom prst="rect">
              <a:avLst/>
            </a:prstGeom>
          </p:spPr>
        </p:pic>
        <p:pic>
          <p:nvPicPr>
            <p:cNvPr id="82" name="Graphic 81" descr="Close">
              <a:extLst>
                <a:ext uri="{FF2B5EF4-FFF2-40B4-BE49-F238E27FC236}">
                  <a16:creationId xmlns:a16="http://schemas.microsoft.com/office/drawing/2014/main" id="{FE1D82CB-B1BE-AD42-BF4C-CE1DAC69A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485536" y="6195099"/>
              <a:ext cx="464119" cy="520631"/>
            </a:xfrm>
            <a:prstGeom prst="rect">
              <a:avLst/>
            </a:prstGeom>
          </p:spPr>
        </p:pic>
        <p:pic>
          <p:nvPicPr>
            <p:cNvPr id="83" name="Graphic 82" descr="Close">
              <a:extLst>
                <a:ext uri="{FF2B5EF4-FFF2-40B4-BE49-F238E27FC236}">
                  <a16:creationId xmlns:a16="http://schemas.microsoft.com/office/drawing/2014/main" id="{514128AC-663A-AB44-ADE8-2F405E6F4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975765" y="6196135"/>
              <a:ext cx="464119" cy="5206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8894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CF3C6E4C-8FA1-4853-8C5D-81E11476C499}"/>
              </a:ext>
            </a:extLst>
          </p:cNvPr>
          <p:cNvGrpSpPr/>
          <p:nvPr/>
        </p:nvGrpSpPr>
        <p:grpSpPr>
          <a:xfrm>
            <a:off x="15353144" y="7431937"/>
            <a:ext cx="687560" cy="687560"/>
            <a:chOff x="5492751" y="2584451"/>
            <a:chExt cx="244475" cy="244475"/>
          </a:xfrm>
          <a:solidFill>
            <a:schemeClr val="bg1"/>
          </a:solidFill>
        </p:grpSpPr>
        <p:sp>
          <p:nvSpPr>
            <p:cNvPr id="76" name="Freeform 167">
              <a:extLst>
                <a:ext uri="{FF2B5EF4-FFF2-40B4-BE49-F238E27FC236}">
                  <a16:creationId xmlns:a16="http://schemas.microsoft.com/office/drawing/2014/main" id="{72456BD5-AE8D-4EC2-BAE0-B094B1EA1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9738" y="2700338"/>
              <a:ext cx="217488" cy="128588"/>
            </a:xfrm>
            <a:custGeom>
              <a:avLst/>
              <a:gdLst>
                <a:gd name="T0" fmla="*/ 39 w 58"/>
                <a:gd name="T1" fmla="*/ 23 h 34"/>
                <a:gd name="T2" fmla="*/ 25 w 58"/>
                <a:gd name="T3" fmla="*/ 0 h 34"/>
                <a:gd name="T4" fmla="*/ 17 w 58"/>
                <a:gd name="T5" fmla="*/ 0 h 34"/>
                <a:gd name="T6" fmla="*/ 29 w 58"/>
                <a:gd name="T7" fmla="*/ 22 h 34"/>
                <a:gd name="T8" fmla="*/ 0 w 58"/>
                <a:gd name="T9" fmla="*/ 34 h 34"/>
                <a:gd name="T10" fmla="*/ 58 w 58"/>
                <a:gd name="T11" fmla="*/ 34 h 34"/>
                <a:gd name="T12" fmla="*/ 39 w 58"/>
                <a:gd name="T13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39" y="23"/>
                  </a:moveTo>
                  <a:cubicBezTo>
                    <a:pt x="37" y="18"/>
                    <a:pt x="31" y="8"/>
                    <a:pt x="25" y="0"/>
                  </a:cubicBezTo>
                  <a:cubicBezTo>
                    <a:pt x="25" y="0"/>
                    <a:pt x="17" y="0"/>
                    <a:pt x="17" y="0"/>
                  </a:cubicBezTo>
                  <a:cubicBezTo>
                    <a:pt x="22" y="6"/>
                    <a:pt x="27" y="15"/>
                    <a:pt x="29" y="22"/>
                  </a:cubicBezTo>
                  <a:cubicBezTo>
                    <a:pt x="16" y="23"/>
                    <a:pt x="5" y="27"/>
                    <a:pt x="0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4" y="28"/>
                    <a:pt x="48" y="24"/>
                    <a:pt x="3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  <p:sp>
          <p:nvSpPr>
            <p:cNvPr id="77" name="Freeform 168">
              <a:extLst>
                <a:ext uri="{FF2B5EF4-FFF2-40B4-BE49-F238E27FC236}">
                  <a16:creationId xmlns:a16="http://schemas.microsoft.com/office/drawing/2014/main" id="{9D681EDC-918F-402C-86B8-EB82A6D79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2751" y="2584451"/>
              <a:ext cx="165100" cy="168275"/>
            </a:xfrm>
            <a:custGeom>
              <a:avLst/>
              <a:gdLst>
                <a:gd name="T0" fmla="*/ 11 w 44"/>
                <a:gd name="T1" fmla="*/ 21 h 45"/>
                <a:gd name="T2" fmla="*/ 12 w 44"/>
                <a:gd name="T3" fmla="*/ 45 h 45"/>
                <a:gd name="T4" fmla="*/ 20 w 44"/>
                <a:gd name="T5" fmla="*/ 25 h 45"/>
                <a:gd name="T6" fmla="*/ 28 w 44"/>
                <a:gd name="T7" fmla="*/ 29 h 45"/>
                <a:gd name="T8" fmla="*/ 26 w 44"/>
                <a:gd name="T9" fmla="*/ 20 h 45"/>
                <a:gd name="T10" fmla="*/ 44 w 44"/>
                <a:gd name="T11" fmla="*/ 29 h 45"/>
                <a:gd name="T12" fmla="*/ 28 w 44"/>
                <a:gd name="T13" fmla="*/ 13 h 45"/>
                <a:gd name="T14" fmla="*/ 40 w 44"/>
                <a:gd name="T15" fmla="*/ 9 h 45"/>
                <a:gd name="T16" fmla="*/ 17 w 44"/>
                <a:gd name="T17" fmla="*/ 11 h 45"/>
                <a:gd name="T18" fmla="*/ 16 w 44"/>
                <a:gd name="T19" fmla="*/ 1 h 45"/>
                <a:gd name="T20" fmla="*/ 11 w 44"/>
                <a:gd name="T21" fmla="*/ 10 h 45"/>
                <a:gd name="T22" fmla="*/ 1 w 44"/>
                <a:gd name="T23" fmla="*/ 5 h 45"/>
                <a:gd name="T24" fmla="*/ 7 w 44"/>
                <a:gd name="T25" fmla="*/ 14 h 45"/>
                <a:gd name="T26" fmla="*/ 1 w 44"/>
                <a:gd name="T27" fmla="*/ 33 h 45"/>
                <a:gd name="T28" fmla="*/ 11 w 44"/>
                <a:gd name="T29" fmla="*/ 2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45">
                  <a:moveTo>
                    <a:pt x="11" y="21"/>
                  </a:moveTo>
                  <a:cubicBezTo>
                    <a:pt x="8" y="26"/>
                    <a:pt x="7" y="32"/>
                    <a:pt x="12" y="45"/>
                  </a:cubicBezTo>
                  <a:cubicBezTo>
                    <a:pt x="12" y="38"/>
                    <a:pt x="17" y="28"/>
                    <a:pt x="20" y="25"/>
                  </a:cubicBezTo>
                  <a:cubicBezTo>
                    <a:pt x="24" y="25"/>
                    <a:pt x="28" y="29"/>
                    <a:pt x="28" y="29"/>
                  </a:cubicBezTo>
                  <a:cubicBezTo>
                    <a:pt x="28" y="25"/>
                    <a:pt x="27" y="23"/>
                    <a:pt x="26" y="20"/>
                  </a:cubicBezTo>
                  <a:cubicBezTo>
                    <a:pt x="32" y="20"/>
                    <a:pt x="41" y="21"/>
                    <a:pt x="44" y="29"/>
                  </a:cubicBezTo>
                  <a:cubicBezTo>
                    <a:pt x="40" y="17"/>
                    <a:pt x="32" y="13"/>
                    <a:pt x="28" y="13"/>
                  </a:cubicBezTo>
                  <a:cubicBezTo>
                    <a:pt x="32" y="9"/>
                    <a:pt x="32" y="9"/>
                    <a:pt x="40" y="9"/>
                  </a:cubicBezTo>
                  <a:cubicBezTo>
                    <a:pt x="28" y="0"/>
                    <a:pt x="20" y="7"/>
                    <a:pt x="17" y="11"/>
                  </a:cubicBezTo>
                  <a:cubicBezTo>
                    <a:pt x="16" y="8"/>
                    <a:pt x="16" y="4"/>
                    <a:pt x="16" y="1"/>
                  </a:cubicBezTo>
                  <a:cubicBezTo>
                    <a:pt x="16" y="1"/>
                    <a:pt x="12" y="5"/>
                    <a:pt x="11" y="10"/>
                  </a:cubicBezTo>
                  <a:cubicBezTo>
                    <a:pt x="6" y="9"/>
                    <a:pt x="1" y="5"/>
                    <a:pt x="1" y="5"/>
                  </a:cubicBezTo>
                  <a:cubicBezTo>
                    <a:pt x="3" y="7"/>
                    <a:pt x="5" y="13"/>
                    <a:pt x="7" y="14"/>
                  </a:cubicBezTo>
                  <a:cubicBezTo>
                    <a:pt x="0" y="19"/>
                    <a:pt x="1" y="33"/>
                    <a:pt x="1" y="33"/>
                  </a:cubicBezTo>
                  <a:cubicBezTo>
                    <a:pt x="5" y="26"/>
                    <a:pt x="7" y="22"/>
                    <a:pt x="1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59B335D-59FD-E147-8120-7B6F72BCF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521" y="-454486"/>
            <a:ext cx="3578387" cy="35783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4CBDF0-5F39-C847-A355-EFD60B8356CA}"/>
              </a:ext>
            </a:extLst>
          </p:cNvPr>
          <p:cNvSpPr txBox="1"/>
          <p:nvPr/>
        </p:nvSpPr>
        <p:spPr>
          <a:xfrm>
            <a:off x="855515" y="600960"/>
            <a:ext cx="88246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6000" b="1" err="1">
                <a:solidFill>
                  <a:schemeClr val="tx1">
                    <a:lumMod val="75000"/>
                    <a:lumOff val="25000"/>
                  </a:schemeClr>
                </a:solidFill>
                <a:cs typeface="Poppins" panose="00000500000000000000" pitchFamily="2" charset="0"/>
              </a:rPr>
              <a:t>Research</a:t>
            </a:r>
            <a:r>
              <a:rPr lang="id-ID" sz="6000" b="1">
                <a:solidFill>
                  <a:schemeClr val="tx1">
                    <a:lumMod val="75000"/>
                    <a:lumOff val="25000"/>
                  </a:schemeClr>
                </a:solidFill>
                <a:cs typeface="Poppins" panose="00000500000000000000" pitchFamily="2" charset="0"/>
              </a:rPr>
              <a:t> Problem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A445FE9-1FE8-894C-94F0-47FAB8EDB9D1}"/>
              </a:ext>
            </a:extLst>
          </p:cNvPr>
          <p:cNvSpPr/>
          <p:nvPr/>
        </p:nvSpPr>
        <p:spPr>
          <a:xfrm>
            <a:off x="1192282" y="2842606"/>
            <a:ext cx="4389120" cy="45387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D0E476-475F-594C-BE61-6F6B1D501AAC}"/>
              </a:ext>
            </a:extLst>
          </p:cNvPr>
          <p:cNvSpPr txBox="1"/>
          <p:nvPr/>
        </p:nvSpPr>
        <p:spPr>
          <a:xfrm>
            <a:off x="1779366" y="3588486"/>
            <a:ext cx="351940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800" b="1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How</a:t>
            </a:r>
            <a:r>
              <a:rPr lang="id-ID" sz="48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d-ID" sz="4800" b="1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</a:t>
            </a:r>
            <a:r>
              <a:rPr lang="id-ID" sz="48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d-ID" sz="4800" b="1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</a:t>
            </a:r>
            <a:r>
              <a:rPr lang="id-ID" sz="48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d-ID" sz="4800" b="1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create</a:t>
            </a:r>
            <a:endParaRPr lang="id-ID" sz="4800" b="1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id-ID" sz="4800" b="1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</a:t>
            </a:r>
            <a:r>
              <a:rPr lang="id-ID" sz="48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d-ID" sz="4800" b="1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system</a:t>
            </a:r>
            <a:r>
              <a:rPr lang="id-ID" sz="48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d-ID" sz="4800" b="1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that</a:t>
            </a:r>
            <a:r>
              <a:rPr lang="id-ID" sz="48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d-ID" sz="4800" b="1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provide</a:t>
            </a:r>
            <a:r>
              <a:rPr lang="id-ID" sz="48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3B45D5-D641-304B-B54E-68EC7D729E81}"/>
              </a:ext>
            </a:extLst>
          </p:cNvPr>
          <p:cNvSpPr txBox="1"/>
          <p:nvPr/>
        </p:nvSpPr>
        <p:spPr>
          <a:xfrm>
            <a:off x="6538996" y="3731897"/>
            <a:ext cx="11749004" cy="3330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150000"/>
              </a:lnSpc>
              <a:buFont typeface="Wingdings" pitchFamily="2" charset="2"/>
              <a:buChar char="Ø"/>
            </a:pPr>
            <a:r>
              <a:rPr lang="id-ID" sz="3600">
                <a:latin typeface="+mj-lt"/>
                <a:cs typeface="Poppins" panose="00000500000000000000" pitchFamily="2" charset="0"/>
              </a:rPr>
              <a:t>Real </a:t>
            </a:r>
            <a:r>
              <a:rPr lang="id-ID" sz="3600" err="1">
                <a:latin typeface="+mj-lt"/>
                <a:cs typeface="Poppins" panose="00000500000000000000" pitchFamily="2" charset="0"/>
              </a:rPr>
              <a:t>time</a:t>
            </a:r>
            <a:r>
              <a:rPr lang="id-ID" sz="3600">
                <a:latin typeface="+mj-lt"/>
                <a:cs typeface="Poppins" panose="00000500000000000000" pitchFamily="2" charset="0"/>
              </a:rPr>
              <a:t> </a:t>
            </a:r>
            <a:r>
              <a:rPr lang="id-ID" sz="3600" err="1">
                <a:latin typeface="+mj-lt"/>
                <a:cs typeface="Poppins" panose="00000500000000000000" pitchFamily="2" charset="0"/>
              </a:rPr>
              <a:t>emotion</a:t>
            </a:r>
            <a:r>
              <a:rPr lang="id-ID" sz="3600">
                <a:latin typeface="+mj-lt"/>
                <a:cs typeface="Poppins" panose="00000500000000000000" pitchFamily="2" charset="0"/>
              </a:rPr>
              <a:t> </a:t>
            </a:r>
            <a:r>
              <a:rPr lang="id-ID" sz="3600" err="1">
                <a:latin typeface="+mj-lt"/>
                <a:cs typeface="Poppins" panose="00000500000000000000" pitchFamily="2" charset="0"/>
              </a:rPr>
              <a:t>detection</a:t>
            </a:r>
            <a:r>
              <a:rPr lang="id-ID" sz="3600">
                <a:latin typeface="+mj-lt"/>
                <a:cs typeface="Poppins" panose="00000500000000000000" pitchFamily="2" charset="0"/>
              </a:rPr>
              <a:t> </a:t>
            </a:r>
            <a:r>
              <a:rPr lang="id-ID" sz="3600" err="1">
                <a:latin typeface="+mj-lt"/>
                <a:cs typeface="Poppins" panose="00000500000000000000" pitchFamily="2" charset="0"/>
              </a:rPr>
              <a:t>to</a:t>
            </a:r>
            <a:r>
              <a:rPr lang="id-ID" sz="3600">
                <a:latin typeface="+mj-lt"/>
                <a:cs typeface="Poppins" panose="00000500000000000000" pitchFamily="2" charset="0"/>
              </a:rPr>
              <a:t> </a:t>
            </a:r>
            <a:r>
              <a:rPr lang="id-ID" sz="3600" err="1">
                <a:latin typeface="+mj-lt"/>
                <a:cs typeface="Poppins" panose="00000500000000000000" pitchFamily="2" charset="0"/>
              </a:rPr>
              <a:t>reduce</a:t>
            </a:r>
            <a:r>
              <a:rPr lang="id-ID" sz="3600">
                <a:latin typeface="+mj-lt"/>
                <a:cs typeface="Poppins" panose="00000500000000000000" pitchFamily="2" charset="0"/>
              </a:rPr>
              <a:t> </a:t>
            </a:r>
            <a:r>
              <a:rPr lang="id-ID" sz="3600" err="1">
                <a:latin typeface="+mj-lt"/>
                <a:cs typeface="Poppins" panose="00000500000000000000" pitchFamily="2" charset="0"/>
              </a:rPr>
              <a:t>stress</a:t>
            </a:r>
            <a:r>
              <a:rPr lang="id-ID" sz="3600">
                <a:latin typeface="+mj-lt"/>
                <a:cs typeface="Poppins" panose="00000500000000000000" pitchFamily="2" charset="0"/>
              </a:rPr>
              <a:t> level</a:t>
            </a:r>
          </a:p>
          <a:p>
            <a:pPr marL="685800" indent="-685800">
              <a:lnSpc>
                <a:spcPct val="150000"/>
              </a:lnSpc>
              <a:buFont typeface="Wingdings" pitchFamily="2" charset="2"/>
              <a:buChar char="Ø"/>
            </a:pPr>
            <a:r>
              <a:rPr lang="id-ID" sz="3600" err="1">
                <a:latin typeface="+mj-lt"/>
                <a:cs typeface="Poppins" panose="00000500000000000000" pitchFamily="2" charset="0"/>
              </a:rPr>
              <a:t>Support</a:t>
            </a:r>
            <a:r>
              <a:rPr lang="id-ID" sz="3600">
                <a:latin typeface="+mj-lt"/>
                <a:cs typeface="Poppins" panose="00000500000000000000" pitchFamily="2" charset="0"/>
              </a:rPr>
              <a:t> </a:t>
            </a:r>
            <a:r>
              <a:rPr lang="id-ID" sz="3600" err="1">
                <a:latin typeface="+mj-lt"/>
                <a:cs typeface="Poppins" panose="00000500000000000000" pitchFamily="2" charset="0"/>
              </a:rPr>
              <a:t>student</a:t>
            </a:r>
            <a:r>
              <a:rPr lang="id-ID" sz="3600">
                <a:latin typeface="+mj-lt"/>
                <a:cs typeface="Poppins" panose="00000500000000000000" pitchFamily="2" charset="0"/>
              </a:rPr>
              <a:t> </a:t>
            </a:r>
            <a:r>
              <a:rPr lang="id-ID" sz="3600" err="1">
                <a:latin typeface="+mj-lt"/>
                <a:cs typeface="Poppins" panose="00000500000000000000" pitchFamily="2" charset="0"/>
              </a:rPr>
              <a:t>by</a:t>
            </a:r>
            <a:r>
              <a:rPr lang="id-ID" sz="3600">
                <a:latin typeface="+mj-lt"/>
                <a:cs typeface="Poppins" panose="00000500000000000000" pitchFamily="2" charset="0"/>
              </a:rPr>
              <a:t> </a:t>
            </a:r>
            <a:r>
              <a:rPr lang="id-ID" sz="3600" err="1">
                <a:latin typeface="+mj-lt"/>
                <a:cs typeface="Poppins" panose="00000500000000000000" pitchFamily="2" charset="0"/>
              </a:rPr>
              <a:t>dynamically</a:t>
            </a:r>
            <a:r>
              <a:rPr lang="id-ID" sz="3600">
                <a:latin typeface="+mj-lt"/>
                <a:cs typeface="Poppins" panose="00000500000000000000" pitchFamily="2" charset="0"/>
              </a:rPr>
              <a:t> </a:t>
            </a:r>
            <a:r>
              <a:rPr lang="id-ID" sz="3600" err="1">
                <a:latin typeface="+mj-lt"/>
                <a:cs typeface="Poppins" panose="00000500000000000000" pitchFamily="2" charset="0"/>
              </a:rPr>
              <a:t>changing</a:t>
            </a:r>
            <a:r>
              <a:rPr lang="id-ID" sz="3600">
                <a:latin typeface="+mj-lt"/>
                <a:cs typeface="Poppins" panose="00000500000000000000" pitchFamily="2" charset="0"/>
              </a:rPr>
              <a:t> </a:t>
            </a:r>
            <a:r>
              <a:rPr lang="id-ID" sz="3600" err="1">
                <a:latin typeface="+mj-lt"/>
                <a:cs typeface="Poppins" panose="00000500000000000000" pitchFamily="2" charset="0"/>
              </a:rPr>
              <a:t>the</a:t>
            </a:r>
            <a:r>
              <a:rPr lang="id-ID" sz="3600">
                <a:latin typeface="+mj-lt"/>
                <a:cs typeface="Poppins" panose="00000500000000000000" pitchFamily="2" charset="0"/>
              </a:rPr>
              <a:t> </a:t>
            </a:r>
            <a:r>
              <a:rPr lang="id-ID" sz="3600" err="1">
                <a:latin typeface="+mj-lt"/>
                <a:cs typeface="Poppins" panose="00000500000000000000" pitchFamily="2" charset="0"/>
              </a:rPr>
              <a:t>activity</a:t>
            </a:r>
            <a:r>
              <a:rPr lang="id-ID" sz="3600">
                <a:latin typeface="+mj-lt"/>
                <a:cs typeface="Poppins" panose="00000500000000000000" pitchFamily="2" charset="0"/>
              </a:rPr>
              <a:t> level</a:t>
            </a:r>
          </a:p>
          <a:p>
            <a:pPr marL="685800" indent="-685800">
              <a:lnSpc>
                <a:spcPct val="150000"/>
              </a:lnSpc>
              <a:buFont typeface="Wingdings" pitchFamily="2" charset="2"/>
              <a:buChar char="Ø"/>
            </a:pPr>
            <a:r>
              <a:rPr lang="id-ID" sz="3600" err="1">
                <a:latin typeface="+mj-lt"/>
                <a:cs typeface="Poppins" panose="00000500000000000000" pitchFamily="2" charset="0"/>
              </a:rPr>
              <a:t>Personalized</a:t>
            </a:r>
            <a:r>
              <a:rPr lang="id-ID" sz="3600">
                <a:latin typeface="+mj-lt"/>
                <a:cs typeface="Poppins" panose="00000500000000000000" pitchFamily="2" charset="0"/>
              </a:rPr>
              <a:t> </a:t>
            </a:r>
            <a:r>
              <a:rPr lang="id-ID" sz="3600" err="1">
                <a:latin typeface="+mj-lt"/>
                <a:cs typeface="Poppins" panose="00000500000000000000" pitchFamily="2" charset="0"/>
              </a:rPr>
              <a:t>Feedback</a:t>
            </a:r>
            <a:r>
              <a:rPr lang="id-ID" sz="3600">
                <a:latin typeface="+mj-lt"/>
                <a:cs typeface="Poppins" panose="00000500000000000000" pitchFamily="2" charset="0"/>
              </a:rPr>
              <a:t> </a:t>
            </a:r>
            <a:r>
              <a:rPr lang="id-ID" sz="3600" err="1">
                <a:latin typeface="+mj-lt"/>
                <a:cs typeface="Poppins" panose="00000500000000000000" pitchFamily="2" charset="0"/>
              </a:rPr>
              <a:t>to</a:t>
            </a:r>
            <a:r>
              <a:rPr lang="id-ID" sz="3600">
                <a:latin typeface="+mj-lt"/>
                <a:cs typeface="Poppins" panose="00000500000000000000" pitchFamily="2" charset="0"/>
              </a:rPr>
              <a:t> </a:t>
            </a:r>
            <a:r>
              <a:rPr lang="id-ID" sz="3600" err="1">
                <a:latin typeface="+mj-lt"/>
                <a:cs typeface="Poppins" panose="00000500000000000000" pitchFamily="2" charset="0"/>
              </a:rPr>
              <a:t>guardian</a:t>
            </a:r>
            <a:r>
              <a:rPr lang="id-ID" sz="3600">
                <a:latin typeface="+mj-lt"/>
                <a:cs typeface="Poppins" panose="00000500000000000000" pitchFamily="2" charset="0"/>
              </a:rPr>
              <a:t> </a:t>
            </a:r>
            <a:r>
              <a:rPr lang="id-ID" sz="3600" err="1">
                <a:latin typeface="+mj-lt"/>
                <a:cs typeface="Poppins" panose="00000500000000000000" pitchFamily="2" charset="0"/>
              </a:rPr>
              <a:t>with</a:t>
            </a:r>
            <a:r>
              <a:rPr lang="id-ID" sz="3600">
                <a:latin typeface="+mj-lt"/>
                <a:cs typeface="Poppins" panose="00000500000000000000" pitchFamily="2" charset="0"/>
              </a:rPr>
              <a:t> </a:t>
            </a:r>
            <a:r>
              <a:rPr lang="id-ID" sz="3600" err="1">
                <a:latin typeface="+mj-lt"/>
                <a:cs typeface="Poppins" panose="00000500000000000000" pitchFamily="2" charset="0"/>
              </a:rPr>
              <a:t>child’s</a:t>
            </a:r>
            <a:r>
              <a:rPr lang="id-ID" sz="3600">
                <a:latin typeface="+mj-lt"/>
                <a:cs typeface="Poppins" panose="00000500000000000000" pitchFamily="2" charset="0"/>
              </a:rPr>
              <a:t> </a:t>
            </a:r>
            <a:r>
              <a:rPr lang="id-ID" sz="3600" err="1">
                <a:latin typeface="+mj-lt"/>
                <a:cs typeface="Poppins" panose="00000500000000000000" pitchFamily="2" charset="0"/>
              </a:rPr>
              <a:t>emotion</a:t>
            </a:r>
            <a:r>
              <a:rPr lang="id-ID" sz="3600">
                <a:latin typeface="+mj-lt"/>
                <a:cs typeface="Poppins" panose="00000500000000000000" pitchFamily="2" charset="0"/>
              </a:rPr>
              <a:t> status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380BB2-E2EC-4044-AAD3-4A4EE9345AF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3CC6C4D-3977-6745-91BB-73F156ABDCDE}" type="datetime1">
              <a:rPr lang="en-US" smtClean="0"/>
              <a:t>5/26/2025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9A26B-15D7-7547-A2A1-FAA6B5A8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DE834C58-7766-FD12-0B97-06B5E99D00B4}"/>
              </a:ext>
            </a:extLst>
          </p:cNvPr>
          <p:cNvSpPr txBox="1">
            <a:spLocks/>
          </p:cNvSpPr>
          <p:nvPr/>
        </p:nvSpPr>
        <p:spPr>
          <a:xfrm>
            <a:off x="3310269" y="9676565"/>
            <a:ext cx="839994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400">
                <a:solidFill>
                  <a:srgbClr val="93989C"/>
                </a:solidFill>
                <a:cs typeface="Poppins" panose="00000500000000000000" pitchFamily="2" charset="0"/>
              </a:rPr>
              <a:t>IT21189944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   |   </a:t>
            </a:r>
            <a:r>
              <a:rPr lang="en-US" sz="2400" err="1">
                <a:solidFill>
                  <a:srgbClr val="93989C"/>
                </a:solidFill>
                <a:cs typeface="Poppins" panose="00000500000000000000" pitchFamily="2" charset="0"/>
              </a:rPr>
              <a:t>Madusanka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 G.K.I  |  24-25J-233</a:t>
            </a:r>
            <a:endParaRPr lang="en-US">
              <a:solidFill>
                <a:srgbClr val="9398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587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CF3C6E4C-8FA1-4853-8C5D-81E11476C499}"/>
              </a:ext>
            </a:extLst>
          </p:cNvPr>
          <p:cNvGrpSpPr/>
          <p:nvPr/>
        </p:nvGrpSpPr>
        <p:grpSpPr>
          <a:xfrm>
            <a:off x="15353144" y="7431937"/>
            <a:ext cx="687560" cy="687560"/>
            <a:chOff x="5492751" y="2584451"/>
            <a:chExt cx="244475" cy="244475"/>
          </a:xfrm>
          <a:solidFill>
            <a:schemeClr val="bg1"/>
          </a:solidFill>
        </p:grpSpPr>
        <p:sp>
          <p:nvSpPr>
            <p:cNvPr id="76" name="Freeform 167">
              <a:extLst>
                <a:ext uri="{FF2B5EF4-FFF2-40B4-BE49-F238E27FC236}">
                  <a16:creationId xmlns:a16="http://schemas.microsoft.com/office/drawing/2014/main" id="{72456BD5-AE8D-4EC2-BAE0-B094B1EA1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9738" y="2700338"/>
              <a:ext cx="217488" cy="128588"/>
            </a:xfrm>
            <a:custGeom>
              <a:avLst/>
              <a:gdLst>
                <a:gd name="T0" fmla="*/ 39 w 58"/>
                <a:gd name="T1" fmla="*/ 23 h 34"/>
                <a:gd name="T2" fmla="*/ 25 w 58"/>
                <a:gd name="T3" fmla="*/ 0 h 34"/>
                <a:gd name="T4" fmla="*/ 17 w 58"/>
                <a:gd name="T5" fmla="*/ 0 h 34"/>
                <a:gd name="T6" fmla="*/ 29 w 58"/>
                <a:gd name="T7" fmla="*/ 22 h 34"/>
                <a:gd name="T8" fmla="*/ 0 w 58"/>
                <a:gd name="T9" fmla="*/ 34 h 34"/>
                <a:gd name="T10" fmla="*/ 58 w 58"/>
                <a:gd name="T11" fmla="*/ 34 h 34"/>
                <a:gd name="T12" fmla="*/ 39 w 58"/>
                <a:gd name="T13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39" y="23"/>
                  </a:moveTo>
                  <a:cubicBezTo>
                    <a:pt x="37" y="18"/>
                    <a:pt x="31" y="8"/>
                    <a:pt x="25" y="0"/>
                  </a:cubicBezTo>
                  <a:cubicBezTo>
                    <a:pt x="25" y="0"/>
                    <a:pt x="17" y="0"/>
                    <a:pt x="17" y="0"/>
                  </a:cubicBezTo>
                  <a:cubicBezTo>
                    <a:pt x="22" y="6"/>
                    <a:pt x="27" y="15"/>
                    <a:pt x="29" y="22"/>
                  </a:cubicBezTo>
                  <a:cubicBezTo>
                    <a:pt x="16" y="23"/>
                    <a:pt x="5" y="27"/>
                    <a:pt x="0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4" y="28"/>
                    <a:pt x="48" y="24"/>
                    <a:pt x="3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  <p:sp>
          <p:nvSpPr>
            <p:cNvPr id="77" name="Freeform 168">
              <a:extLst>
                <a:ext uri="{FF2B5EF4-FFF2-40B4-BE49-F238E27FC236}">
                  <a16:creationId xmlns:a16="http://schemas.microsoft.com/office/drawing/2014/main" id="{9D681EDC-918F-402C-86B8-EB82A6D79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2751" y="2584451"/>
              <a:ext cx="165100" cy="168275"/>
            </a:xfrm>
            <a:custGeom>
              <a:avLst/>
              <a:gdLst>
                <a:gd name="T0" fmla="*/ 11 w 44"/>
                <a:gd name="T1" fmla="*/ 21 h 45"/>
                <a:gd name="T2" fmla="*/ 12 w 44"/>
                <a:gd name="T3" fmla="*/ 45 h 45"/>
                <a:gd name="T4" fmla="*/ 20 w 44"/>
                <a:gd name="T5" fmla="*/ 25 h 45"/>
                <a:gd name="T6" fmla="*/ 28 w 44"/>
                <a:gd name="T7" fmla="*/ 29 h 45"/>
                <a:gd name="T8" fmla="*/ 26 w 44"/>
                <a:gd name="T9" fmla="*/ 20 h 45"/>
                <a:gd name="T10" fmla="*/ 44 w 44"/>
                <a:gd name="T11" fmla="*/ 29 h 45"/>
                <a:gd name="T12" fmla="*/ 28 w 44"/>
                <a:gd name="T13" fmla="*/ 13 h 45"/>
                <a:gd name="T14" fmla="*/ 40 w 44"/>
                <a:gd name="T15" fmla="*/ 9 h 45"/>
                <a:gd name="T16" fmla="*/ 17 w 44"/>
                <a:gd name="T17" fmla="*/ 11 h 45"/>
                <a:gd name="T18" fmla="*/ 16 w 44"/>
                <a:gd name="T19" fmla="*/ 1 h 45"/>
                <a:gd name="T20" fmla="*/ 11 w 44"/>
                <a:gd name="T21" fmla="*/ 10 h 45"/>
                <a:gd name="T22" fmla="*/ 1 w 44"/>
                <a:gd name="T23" fmla="*/ 5 h 45"/>
                <a:gd name="T24" fmla="*/ 7 w 44"/>
                <a:gd name="T25" fmla="*/ 14 h 45"/>
                <a:gd name="T26" fmla="*/ 1 w 44"/>
                <a:gd name="T27" fmla="*/ 33 h 45"/>
                <a:gd name="T28" fmla="*/ 11 w 44"/>
                <a:gd name="T29" fmla="*/ 2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45">
                  <a:moveTo>
                    <a:pt x="11" y="21"/>
                  </a:moveTo>
                  <a:cubicBezTo>
                    <a:pt x="8" y="26"/>
                    <a:pt x="7" y="32"/>
                    <a:pt x="12" y="45"/>
                  </a:cubicBezTo>
                  <a:cubicBezTo>
                    <a:pt x="12" y="38"/>
                    <a:pt x="17" y="28"/>
                    <a:pt x="20" y="25"/>
                  </a:cubicBezTo>
                  <a:cubicBezTo>
                    <a:pt x="24" y="25"/>
                    <a:pt x="28" y="29"/>
                    <a:pt x="28" y="29"/>
                  </a:cubicBezTo>
                  <a:cubicBezTo>
                    <a:pt x="28" y="25"/>
                    <a:pt x="27" y="23"/>
                    <a:pt x="26" y="20"/>
                  </a:cubicBezTo>
                  <a:cubicBezTo>
                    <a:pt x="32" y="20"/>
                    <a:pt x="41" y="21"/>
                    <a:pt x="44" y="29"/>
                  </a:cubicBezTo>
                  <a:cubicBezTo>
                    <a:pt x="40" y="17"/>
                    <a:pt x="32" y="13"/>
                    <a:pt x="28" y="13"/>
                  </a:cubicBezTo>
                  <a:cubicBezTo>
                    <a:pt x="32" y="9"/>
                    <a:pt x="32" y="9"/>
                    <a:pt x="40" y="9"/>
                  </a:cubicBezTo>
                  <a:cubicBezTo>
                    <a:pt x="28" y="0"/>
                    <a:pt x="20" y="7"/>
                    <a:pt x="17" y="11"/>
                  </a:cubicBezTo>
                  <a:cubicBezTo>
                    <a:pt x="16" y="8"/>
                    <a:pt x="16" y="4"/>
                    <a:pt x="16" y="1"/>
                  </a:cubicBezTo>
                  <a:cubicBezTo>
                    <a:pt x="16" y="1"/>
                    <a:pt x="12" y="5"/>
                    <a:pt x="11" y="10"/>
                  </a:cubicBezTo>
                  <a:cubicBezTo>
                    <a:pt x="6" y="9"/>
                    <a:pt x="1" y="5"/>
                    <a:pt x="1" y="5"/>
                  </a:cubicBezTo>
                  <a:cubicBezTo>
                    <a:pt x="3" y="7"/>
                    <a:pt x="5" y="13"/>
                    <a:pt x="7" y="14"/>
                  </a:cubicBezTo>
                  <a:cubicBezTo>
                    <a:pt x="0" y="19"/>
                    <a:pt x="1" y="33"/>
                    <a:pt x="1" y="33"/>
                  </a:cubicBezTo>
                  <a:cubicBezTo>
                    <a:pt x="5" y="26"/>
                    <a:pt x="7" y="22"/>
                    <a:pt x="1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59B335D-59FD-E147-8120-7B6F72BCF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521" y="-454486"/>
            <a:ext cx="3578387" cy="35783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5C3197-C396-9040-BB9E-2CC17129221E}"/>
              </a:ext>
            </a:extLst>
          </p:cNvPr>
          <p:cNvSpPr txBox="1"/>
          <p:nvPr/>
        </p:nvSpPr>
        <p:spPr>
          <a:xfrm>
            <a:off x="3099951" y="467556"/>
            <a:ext cx="88246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6000" b="1" err="1">
                <a:solidFill>
                  <a:schemeClr val="tx1">
                    <a:lumMod val="75000"/>
                    <a:lumOff val="25000"/>
                  </a:schemeClr>
                </a:solidFill>
                <a:cs typeface="Poppins" panose="00000500000000000000" pitchFamily="2" charset="0"/>
              </a:rPr>
              <a:t>Objectives</a:t>
            </a:r>
            <a:endParaRPr lang="id-ID" sz="6000" b="1">
              <a:solidFill>
                <a:schemeClr val="tx1">
                  <a:lumMod val="75000"/>
                  <a:lumOff val="25000"/>
                </a:schemeClr>
              </a:solidFill>
              <a:cs typeface="Poppins" panose="000005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D069DD-F995-D940-9441-D4614478E912}"/>
              </a:ext>
            </a:extLst>
          </p:cNvPr>
          <p:cNvSpPr/>
          <p:nvPr/>
        </p:nvSpPr>
        <p:spPr>
          <a:xfrm>
            <a:off x="1486635" y="1899668"/>
            <a:ext cx="9144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b="1">
                <a:solidFill>
                  <a:srgbClr val="049BEB"/>
                </a:solidFill>
                <a:cs typeface="Poppins" panose="00000500000000000000" pitchFamily="2" charset="0"/>
              </a:rPr>
              <a:t>SPECIFIC OBJECTIVE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408056-C826-BD45-BA96-F4695C329BF0}"/>
              </a:ext>
            </a:extLst>
          </p:cNvPr>
          <p:cNvSpPr/>
          <p:nvPr/>
        </p:nvSpPr>
        <p:spPr>
          <a:xfrm>
            <a:off x="1562533" y="4357924"/>
            <a:ext cx="9144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b="1">
                <a:solidFill>
                  <a:srgbClr val="049BEB"/>
                </a:solidFill>
                <a:cs typeface="Poppins" panose="00000500000000000000" pitchFamily="2" charset="0"/>
              </a:rPr>
              <a:t>SUB OBJECTIVES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A7738B-92C7-C941-B061-2528103394BD}"/>
              </a:ext>
            </a:extLst>
          </p:cNvPr>
          <p:cNvSpPr/>
          <p:nvPr/>
        </p:nvSpPr>
        <p:spPr>
          <a:xfrm>
            <a:off x="1486635" y="2754030"/>
            <a:ext cx="1090602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/>
              <a:t>Emotion Recognition to provide real-time adaptive feedback and adjust activity difficulty level</a:t>
            </a:r>
            <a:endParaRPr lang="id-ID" sz="4000" b="1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373460-F6AA-474B-A402-68F8DE665B68}"/>
              </a:ext>
            </a:extLst>
          </p:cNvPr>
          <p:cNvSpPr/>
          <p:nvPr/>
        </p:nvSpPr>
        <p:spPr>
          <a:xfrm>
            <a:off x="1562533" y="5296047"/>
            <a:ext cx="109060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itchFamily="2" charset="2"/>
              <a:buChar char="Ø"/>
            </a:pPr>
            <a:r>
              <a:rPr lang="id-ID" sz="3600" err="1">
                <a:latin typeface="Poppins" panose="00000500000000000000" pitchFamily="2" charset="0"/>
                <a:cs typeface="Poppins" panose="00000500000000000000" pitchFamily="2" charset="0"/>
              </a:rPr>
              <a:t>Detect</a:t>
            </a:r>
            <a:r>
              <a:rPr lang="id-ID" sz="360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d-ID" sz="3600" err="1">
                <a:latin typeface="Poppins" panose="00000500000000000000" pitchFamily="2" charset="0"/>
                <a:cs typeface="Poppins" panose="00000500000000000000" pitchFamily="2" charset="0"/>
              </a:rPr>
              <a:t>emotion</a:t>
            </a:r>
            <a:r>
              <a:rPr lang="id-ID" sz="360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d-ID" sz="3600" err="1">
                <a:latin typeface="Poppins" panose="00000500000000000000" pitchFamily="2" charset="0"/>
                <a:cs typeface="Poppins" panose="00000500000000000000" pitchFamily="2" charset="0"/>
              </a:rPr>
              <a:t>and</a:t>
            </a:r>
            <a:r>
              <a:rPr lang="id-ID" sz="360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d-ID" sz="3600" err="1">
                <a:latin typeface="Poppins" panose="00000500000000000000" pitchFamily="2" charset="0"/>
                <a:cs typeface="Poppins" panose="00000500000000000000" pitchFamily="2" charset="0"/>
              </a:rPr>
              <a:t>identify</a:t>
            </a:r>
            <a:r>
              <a:rPr lang="id-ID" sz="360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d-ID" sz="3600" err="1">
                <a:latin typeface="Poppins" panose="00000500000000000000" pitchFamily="2" charset="0"/>
                <a:cs typeface="Poppins" panose="00000500000000000000" pitchFamily="2" charset="0"/>
              </a:rPr>
              <a:t>the</a:t>
            </a:r>
            <a:r>
              <a:rPr lang="id-ID" sz="360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d-ID" sz="3600" err="1">
                <a:latin typeface="Poppins" panose="00000500000000000000" pitchFamily="2" charset="0"/>
                <a:cs typeface="Poppins" panose="00000500000000000000" pitchFamily="2" charset="0"/>
              </a:rPr>
              <a:t>emotion</a:t>
            </a:r>
            <a:r>
              <a:rPr lang="id-ID" sz="360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d-ID" sz="3600" err="1">
                <a:latin typeface="Poppins" panose="00000500000000000000" pitchFamily="2" charset="0"/>
                <a:cs typeface="Poppins" panose="00000500000000000000" pitchFamily="2" charset="0"/>
              </a:rPr>
              <a:t>class</a:t>
            </a:r>
            <a:endParaRPr lang="id-ID" sz="36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0004E6-5D34-FE4B-9F60-94ADD5D62E0E}"/>
              </a:ext>
            </a:extLst>
          </p:cNvPr>
          <p:cNvSpPr/>
          <p:nvPr/>
        </p:nvSpPr>
        <p:spPr>
          <a:xfrm>
            <a:off x="1562533" y="6086078"/>
            <a:ext cx="109060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itchFamily="2" charset="2"/>
              <a:buChar char="Ø"/>
            </a:pPr>
            <a:r>
              <a:rPr lang="id-ID" sz="3600" err="1">
                <a:latin typeface="Poppins" panose="00000500000000000000" pitchFamily="2" charset="0"/>
                <a:cs typeface="Poppins" panose="00000500000000000000" pitchFamily="2" charset="0"/>
              </a:rPr>
              <a:t>Dynamically</a:t>
            </a:r>
            <a:r>
              <a:rPr lang="id-ID" sz="360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d-ID" sz="3600" err="1">
                <a:latin typeface="Poppins" panose="00000500000000000000" pitchFamily="2" charset="0"/>
                <a:cs typeface="Poppins" panose="00000500000000000000" pitchFamily="2" charset="0"/>
              </a:rPr>
              <a:t>change</a:t>
            </a:r>
            <a:r>
              <a:rPr lang="id-ID" sz="360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d-ID" sz="3600" err="1">
                <a:latin typeface="Poppins" panose="00000500000000000000" pitchFamily="2" charset="0"/>
                <a:cs typeface="Poppins" panose="00000500000000000000" pitchFamily="2" charset="0"/>
              </a:rPr>
              <a:t>acitivity</a:t>
            </a:r>
            <a:r>
              <a:rPr lang="id-ID" sz="360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d-ID" sz="3600" err="1">
                <a:latin typeface="Poppins" panose="00000500000000000000" pitchFamily="2" charset="0"/>
                <a:cs typeface="Poppins" panose="00000500000000000000" pitchFamily="2" charset="0"/>
              </a:rPr>
              <a:t>difficulty</a:t>
            </a:r>
            <a:r>
              <a:rPr lang="id-ID" sz="3600">
                <a:latin typeface="Poppins" panose="00000500000000000000" pitchFamily="2" charset="0"/>
                <a:cs typeface="Poppins" panose="00000500000000000000" pitchFamily="2" charset="0"/>
              </a:rPr>
              <a:t> level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066700-9F7E-7544-805D-E3C63906A97C}"/>
              </a:ext>
            </a:extLst>
          </p:cNvPr>
          <p:cNvSpPr/>
          <p:nvPr/>
        </p:nvSpPr>
        <p:spPr>
          <a:xfrm>
            <a:off x="1562533" y="6853981"/>
            <a:ext cx="109060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itchFamily="2" charset="2"/>
              <a:buChar char="Ø"/>
            </a:pPr>
            <a:r>
              <a:rPr lang="id-ID" sz="3600" err="1">
                <a:latin typeface="Poppins" panose="00000500000000000000" pitchFamily="2" charset="0"/>
                <a:cs typeface="Poppins" panose="00000500000000000000" pitchFamily="2" charset="0"/>
              </a:rPr>
              <a:t>Keep</a:t>
            </a:r>
            <a:r>
              <a:rPr lang="id-ID" sz="360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d-ID" sz="3600" err="1">
                <a:latin typeface="Poppins" panose="00000500000000000000" pitchFamily="2" charset="0"/>
                <a:cs typeface="Poppins" panose="00000500000000000000" pitchFamily="2" charset="0"/>
              </a:rPr>
              <a:t>track</a:t>
            </a:r>
            <a:r>
              <a:rPr lang="id-ID" sz="360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d-ID" sz="3600" err="1">
                <a:latin typeface="Poppins" panose="00000500000000000000" pitchFamily="2" charset="0"/>
                <a:cs typeface="Poppins" panose="00000500000000000000" pitchFamily="2" charset="0"/>
              </a:rPr>
              <a:t>of</a:t>
            </a:r>
            <a:r>
              <a:rPr lang="id-ID" sz="360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d-ID" sz="3600" err="1">
                <a:latin typeface="Poppins" panose="00000500000000000000" pitchFamily="2" charset="0"/>
                <a:cs typeface="Poppins" panose="00000500000000000000" pitchFamily="2" charset="0"/>
              </a:rPr>
              <a:t>student</a:t>
            </a:r>
            <a:r>
              <a:rPr lang="id-ID" sz="360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d-ID" sz="3600" err="1">
                <a:latin typeface="Poppins" panose="00000500000000000000" pitchFamily="2" charset="0"/>
                <a:cs typeface="Poppins" panose="00000500000000000000" pitchFamily="2" charset="0"/>
              </a:rPr>
              <a:t>emotional</a:t>
            </a:r>
            <a:r>
              <a:rPr lang="id-ID" sz="360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d-ID" sz="3600" err="1">
                <a:latin typeface="Poppins" panose="00000500000000000000" pitchFamily="2" charset="0"/>
                <a:cs typeface="Poppins" panose="00000500000000000000" pitchFamily="2" charset="0"/>
              </a:rPr>
              <a:t>records</a:t>
            </a:r>
            <a:r>
              <a:rPr lang="id-ID" sz="3600">
                <a:latin typeface="Poppins" panose="00000500000000000000" pitchFamily="2" charset="0"/>
                <a:cs typeface="Poppins" panose="00000500000000000000" pitchFamily="2" charset="0"/>
              </a:rPr>
              <a:t> with </a:t>
            </a:r>
            <a:r>
              <a:rPr lang="id-ID" sz="3600" err="1">
                <a:latin typeface="Poppins" panose="00000500000000000000" pitchFamily="2" charset="0"/>
                <a:cs typeface="Poppins" panose="00000500000000000000" pitchFamily="2" charset="0"/>
              </a:rPr>
              <a:t>relevet</a:t>
            </a:r>
            <a:r>
              <a:rPr lang="id-ID" sz="360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d-ID" sz="3600" err="1">
                <a:latin typeface="Poppins" panose="00000500000000000000" pitchFamily="2" charset="0"/>
                <a:cs typeface="Poppins" panose="00000500000000000000" pitchFamily="2" charset="0"/>
              </a:rPr>
              <a:t>activity</a:t>
            </a:r>
            <a:endParaRPr lang="id-ID" sz="36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E2363C-5E72-1B4E-89AC-EB15326FF2DE}"/>
              </a:ext>
            </a:extLst>
          </p:cNvPr>
          <p:cNvSpPr/>
          <p:nvPr/>
        </p:nvSpPr>
        <p:spPr>
          <a:xfrm>
            <a:off x="1562533" y="8151734"/>
            <a:ext cx="109060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itchFamily="2" charset="2"/>
              <a:buChar char="Ø"/>
            </a:pPr>
            <a:r>
              <a:rPr lang="id-ID" sz="3600" err="1">
                <a:latin typeface="Poppins" panose="00000500000000000000" pitchFamily="2" charset="0"/>
                <a:cs typeface="Poppins" panose="00000500000000000000" pitchFamily="2" charset="0"/>
              </a:rPr>
              <a:t>Generate</a:t>
            </a:r>
            <a:r>
              <a:rPr lang="id-ID" sz="360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d-ID" sz="3600" err="1">
                <a:latin typeface="Poppins" panose="00000500000000000000" pitchFamily="2" charset="0"/>
                <a:cs typeface="Poppins" panose="00000500000000000000" pitchFamily="2" charset="0"/>
              </a:rPr>
              <a:t>Personalized</a:t>
            </a:r>
            <a:r>
              <a:rPr lang="id-ID" sz="360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d-ID" sz="3600" err="1">
                <a:latin typeface="Poppins" panose="00000500000000000000" pitchFamily="2" charset="0"/>
                <a:cs typeface="Poppins" panose="00000500000000000000" pitchFamily="2" charset="0"/>
              </a:rPr>
              <a:t>feedback</a:t>
            </a:r>
            <a:r>
              <a:rPr lang="id-ID" sz="360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d-ID" sz="3600" err="1">
                <a:latin typeface="Poppins" panose="00000500000000000000" pitchFamily="2" charset="0"/>
                <a:cs typeface="Poppins" panose="00000500000000000000" pitchFamily="2" charset="0"/>
              </a:rPr>
              <a:t>for</a:t>
            </a:r>
            <a:r>
              <a:rPr lang="id-ID" sz="360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d-ID" sz="3600" err="1">
                <a:latin typeface="Poppins" panose="00000500000000000000" pitchFamily="2" charset="0"/>
                <a:cs typeface="Poppins" panose="00000500000000000000" pitchFamily="2" charset="0"/>
              </a:rPr>
              <a:t>guardian</a:t>
            </a:r>
            <a:endParaRPr lang="id-ID" sz="36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83349B-503F-CB45-953F-36E25780E1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54E6C4D-998F-2240-88A9-ABD02354C754}" type="datetime1">
              <a:rPr lang="en-US" smtClean="0"/>
              <a:t>5/26/2025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EB3016-7345-914D-AD0D-73C9FFAC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70D01C4E-6933-B68C-B7FA-8586DA7A1DD2}"/>
              </a:ext>
            </a:extLst>
          </p:cNvPr>
          <p:cNvSpPr txBox="1">
            <a:spLocks/>
          </p:cNvSpPr>
          <p:nvPr/>
        </p:nvSpPr>
        <p:spPr>
          <a:xfrm>
            <a:off x="3310269" y="9676565"/>
            <a:ext cx="839994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400">
                <a:solidFill>
                  <a:srgbClr val="93989C"/>
                </a:solidFill>
                <a:cs typeface="Poppins" panose="00000500000000000000" pitchFamily="2" charset="0"/>
              </a:rPr>
              <a:t>IT21189944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   |   </a:t>
            </a:r>
            <a:r>
              <a:rPr lang="en-US" sz="2400" err="1">
                <a:solidFill>
                  <a:srgbClr val="93989C"/>
                </a:solidFill>
                <a:cs typeface="Poppins" panose="00000500000000000000" pitchFamily="2" charset="0"/>
              </a:rPr>
              <a:t>Madusanka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 G.K.I  |  24-25J-233</a:t>
            </a:r>
            <a:endParaRPr lang="en-US">
              <a:solidFill>
                <a:srgbClr val="93989C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BAEDFF-928A-7D47-917E-55038B1044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8" r="30206"/>
          <a:stretch/>
        </p:blipFill>
        <p:spPr>
          <a:xfrm>
            <a:off x="13375912" y="3918266"/>
            <a:ext cx="3618618" cy="452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11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CF3C6E4C-8FA1-4853-8C5D-81E11476C499}"/>
              </a:ext>
            </a:extLst>
          </p:cNvPr>
          <p:cNvGrpSpPr/>
          <p:nvPr/>
        </p:nvGrpSpPr>
        <p:grpSpPr>
          <a:xfrm>
            <a:off x="15353144" y="7431937"/>
            <a:ext cx="687560" cy="687560"/>
            <a:chOff x="5492751" y="2584451"/>
            <a:chExt cx="244475" cy="244475"/>
          </a:xfrm>
          <a:solidFill>
            <a:schemeClr val="bg1"/>
          </a:solidFill>
        </p:grpSpPr>
        <p:sp>
          <p:nvSpPr>
            <p:cNvPr id="76" name="Freeform 167">
              <a:extLst>
                <a:ext uri="{FF2B5EF4-FFF2-40B4-BE49-F238E27FC236}">
                  <a16:creationId xmlns:a16="http://schemas.microsoft.com/office/drawing/2014/main" id="{72456BD5-AE8D-4EC2-BAE0-B094B1EA1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9738" y="2700338"/>
              <a:ext cx="217488" cy="128588"/>
            </a:xfrm>
            <a:custGeom>
              <a:avLst/>
              <a:gdLst>
                <a:gd name="T0" fmla="*/ 39 w 58"/>
                <a:gd name="T1" fmla="*/ 23 h 34"/>
                <a:gd name="T2" fmla="*/ 25 w 58"/>
                <a:gd name="T3" fmla="*/ 0 h 34"/>
                <a:gd name="T4" fmla="*/ 17 w 58"/>
                <a:gd name="T5" fmla="*/ 0 h 34"/>
                <a:gd name="T6" fmla="*/ 29 w 58"/>
                <a:gd name="T7" fmla="*/ 22 h 34"/>
                <a:gd name="T8" fmla="*/ 0 w 58"/>
                <a:gd name="T9" fmla="*/ 34 h 34"/>
                <a:gd name="T10" fmla="*/ 58 w 58"/>
                <a:gd name="T11" fmla="*/ 34 h 34"/>
                <a:gd name="T12" fmla="*/ 39 w 58"/>
                <a:gd name="T13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39" y="23"/>
                  </a:moveTo>
                  <a:cubicBezTo>
                    <a:pt x="37" y="18"/>
                    <a:pt x="31" y="8"/>
                    <a:pt x="25" y="0"/>
                  </a:cubicBezTo>
                  <a:cubicBezTo>
                    <a:pt x="25" y="0"/>
                    <a:pt x="17" y="0"/>
                    <a:pt x="17" y="0"/>
                  </a:cubicBezTo>
                  <a:cubicBezTo>
                    <a:pt x="22" y="6"/>
                    <a:pt x="27" y="15"/>
                    <a:pt x="29" y="22"/>
                  </a:cubicBezTo>
                  <a:cubicBezTo>
                    <a:pt x="16" y="23"/>
                    <a:pt x="5" y="27"/>
                    <a:pt x="0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4" y="28"/>
                    <a:pt x="48" y="24"/>
                    <a:pt x="3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  <p:sp>
          <p:nvSpPr>
            <p:cNvPr id="77" name="Freeform 168">
              <a:extLst>
                <a:ext uri="{FF2B5EF4-FFF2-40B4-BE49-F238E27FC236}">
                  <a16:creationId xmlns:a16="http://schemas.microsoft.com/office/drawing/2014/main" id="{9D681EDC-918F-402C-86B8-EB82A6D79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2751" y="2584451"/>
              <a:ext cx="165100" cy="168275"/>
            </a:xfrm>
            <a:custGeom>
              <a:avLst/>
              <a:gdLst>
                <a:gd name="T0" fmla="*/ 11 w 44"/>
                <a:gd name="T1" fmla="*/ 21 h 45"/>
                <a:gd name="T2" fmla="*/ 12 w 44"/>
                <a:gd name="T3" fmla="*/ 45 h 45"/>
                <a:gd name="T4" fmla="*/ 20 w 44"/>
                <a:gd name="T5" fmla="*/ 25 h 45"/>
                <a:gd name="T6" fmla="*/ 28 w 44"/>
                <a:gd name="T7" fmla="*/ 29 h 45"/>
                <a:gd name="T8" fmla="*/ 26 w 44"/>
                <a:gd name="T9" fmla="*/ 20 h 45"/>
                <a:gd name="T10" fmla="*/ 44 w 44"/>
                <a:gd name="T11" fmla="*/ 29 h 45"/>
                <a:gd name="T12" fmla="*/ 28 w 44"/>
                <a:gd name="T13" fmla="*/ 13 h 45"/>
                <a:gd name="T14" fmla="*/ 40 w 44"/>
                <a:gd name="T15" fmla="*/ 9 h 45"/>
                <a:gd name="T16" fmla="*/ 17 w 44"/>
                <a:gd name="T17" fmla="*/ 11 h 45"/>
                <a:gd name="T18" fmla="*/ 16 w 44"/>
                <a:gd name="T19" fmla="*/ 1 h 45"/>
                <a:gd name="T20" fmla="*/ 11 w 44"/>
                <a:gd name="T21" fmla="*/ 10 h 45"/>
                <a:gd name="T22" fmla="*/ 1 w 44"/>
                <a:gd name="T23" fmla="*/ 5 h 45"/>
                <a:gd name="T24" fmla="*/ 7 w 44"/>
                <a:gd name="T25" fmla="*/ 14 h 45"/>
                <a:gd name="T26" fmla="*/ 1 w 44"/>
                <a:gd name="T27" fmla="*/ 33 h 45"/>
                <a:gd name="T28" fmla="*/ 11 w 44"/>
                <a:gd name="T29" fmla="*/ 2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45">
                  <a:moveTo>
                    <a:pt x="11" y="21"/>
                  </a:moveTo>
                  <a:cubicBezTo>
                    <a:pt x="8" y="26"/>
                    <a:pt x="7" y="32"/>
                    <a:pt x="12" y="45"/>
                  </a:cubicBezTo>
                  <a:cubicBezTo>
                    <a:pt x="12" y="38"/>
                    <a:pt x="17" y="28"/>
                    <a:pt x="20" y="25"/>
                  </a:cubicBezTo>
                  <a:cubicBezTo>
                    <a:pt x="24" y="25"/>
                    <a:pt x="28" y="29"/>
                    <a:pt x="28" y="29"/>
                  </a:cubicBezTo>
                  <a:cubicBezTo>
                    <a:pt x="28" y="25"/>
                    <a:pt x="27" y="23"/>
                    <a:pt x="26" y="20"/>
                  </a:cubicBezTo>
                  <a:cubicBezTo>
                    <a:pt x="32" y="20"/>
                    <a:pt x="41" y="21"/>
                    <a:pt x="44" y="29"/>
                  </a:cubicBezTo>
                  <a:cubicBezTo>
                    <a:pt x="40" y="17"/>
                    <a:pt x="32" y="13"/>
                    <a:pt x="28" y="13"/>
                  </a:cubicBezTo>
                  <a:cubicBezTo>
                    <a:pt x="32" y="9"/>
                    <a:pt x="32" y="9"/>
                    <a:pt x="40" y="9"/>
                  </a:cubicBezTo>
                  <a:cubicBezTo>
                    <a:pt x="28" y="0"/>
                    <a:pt x="20" y="7"/>
                    <a:pt x="17" y="11"/>
                  </a:cubicBezTo>
                  <a:cubicBezTo>
                    <a:pt x="16" y="8"/>
                    <a:pt x="16" y="4"/>
                    <a:pt x="16" y="1"/>
                  </a:cubicBezTo>
                  <a:cubicBezTo>
                    <a:pt x="16" y="1"/>
                    <a:pt x="12" y="5"/>
                    <a:pt x="11" y="10"/>
                  </a:cubicBezTo>
                  <a:cubicBezTo>
                    <a:pt x="6" y="9"/>
                    <a:pt x="1" y="5"/>
                    <a:pt x="1" y="5"/>
                  </a:cubicBezTo>
                  <a:cubicBezTo>
                    <a:pt x="3" y="7"/>
                    <a:pt x="5" y="13"/>
                    <a:pt x="7" y="14"/>
                  </a:cubicBezTo>
                  <a:cubicBezTo>
                    <a:pt x="0" y="19"/>
                    <a:pt x="1" y="33"/>
                    <a:pt x="1" y="33"/>
                  </a:cubicBezTo>
                  <a:cubicBezTo>
                    <a:pt x="5" y="26"/>
                    <a:pt x="7" y="22"/>
                    <a:pt x="1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59B335D-59FD-E147-8120-7B6F72BCF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521" y="-454486"/>
            <a:ext cx="3578387" cy="357838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90572CD-B6D9-7F4B-A1A5-FF41DD0CCF87}"/>
              </a:ext>
            </a:extLst>
          </p:cNvPr>
          <p:cNvSpPr/>
          <p:nvPr/>
        </p:nvSpPr>
        <p:spPr>
          <a:xfrm>
            <a:off x="3049077" y="2448309"/>
            <a:ext cx="9375291" cy="6924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/>
              <a:t>Key Emotions (5):</a:t>
            </a:r>
          </a:p>
          <a:p>
            <a:pPr lvl="1"/>
            <a:r>
              <a:rPr lang="en-US" sz="3600">
                <a:latin typeface="+mj-lt"/>
              </a:rPr>
              <a:t>		1. Happiness</a:t>
            </a:r>
          </a:p>
          <a:p>
            <a:pPr lvl="1"/>
            <a:r>
              <a:rPr lang="en-US" sz="3600">
                <a:latin typeface="+mj-lt"/>
              </a:rPr>
              <a:t>		2. Sadness</a:t>
            </a:r>
          </a:p>
          <a:p>
            <a:pPr lvl="1"/>
            <a:r>
              <a:rPr lang="en-US" sz="3600">
                <a:latin typeface="+mj-lt"/>
              </a:rPr>
              <a:t>		3. Surprise</a:t>
            </a:r>
          </a:p>
          <a:p>
            <a:pPr lvl="1"/>
            <a:r>
              <a:rPr lang="en-US" sz="3600">
                <a:latin typeface="+mj-lt"/>
              </a:rPr>
              <a:t>		4. Anger</a:t>
            </a:r>
          </a:p>
          <a:p>
            <a:pPr lvl="1"/>
            <a:r>
              <a:rPr lang="en-US" sz="3600">
                <a:latin typeface="+mj-lt"/>
              </a:rPr>
              <a:t>		5. Neutral</a:t>
            </a:r>
          </a:p>
          <a:p>
            <a:pPr lvl="1"/>
            <a:endParaRPr lang="en-US" sz="3600">
              <a:latin typeface="+mj-lt"/>
            </a:endParaRPr>
          </a:p>
          <a:p>
            <a:r>
              <a:rPr lang="en-US" sz="3600"/>
              <a:t>Main Classes (3):</a:t>
            </a:r>
          </a:p>
          <a:p>
            <a:pPr lvl="1"/>
            <a:r>
              <a:rPr lang="en-US" sz="3600">
                <a:latin typeface="+mj-lt"/>
              </a:rPr>
              <a:t>		1. Distraction (neutral, surprise)</a:t>
            </a:r>
          </a:p>
          <a:p>
            <a:pPr lvl="1"/>
            <a:r>
              <a:rPr lang="en-US" sz="3600">
                <a:latin typeface="+mj-lt"/>
              </a:rPr>
              <a:t>		2. Frustration (sadness, anger)</a:t>
            </a:r>
          </a:p>
          <a:p>
            <a:pPr lvl="1"/>
            <a:r>
              <a:rPr lang="en-US" sz="3600">
                <a:latin typeface="+mj-lt"/>
              </a:rPr>
              <a:t>		3. Engagement (happiness, neutral)</a:t>
            </a:r>
          </a:p>
          <a:p>
            <a:endParaRPr lang="en-US" sz="4800"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AD62A9-CF29-884C-9B27-2605EA8BD8E1}"/>
              </a:ext>
            </a:extLst>
          </p:cNvPr>
          <p:cNvSpPr/>
          <p:nvPr/>
        </p:nvSpPr>
        <p:spPr>
          <a:xfrm>
            <a:off x="754448" y="669466"/>
            <a:ext cx="540583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6000" b="1">
                <a:solidFill>
                  <a:schemeClr val="tx1">
                    <a:lumMod val="75000"/>
                    <a:lumOff val="25000"/>
                  </a:schemeClr>
                </a:solidFill>
                <a:cs typeface="Poppins" panose="00000500000000000000" pitchFamily="2" charset="0"/>
              </a:rPr>
              <a:t>Objectives Cont.</a:t>
            </a:r>
          </a:p>
        </p:txBody>
      </p:sp>
      <p:pic>
        <p:nvPicPr>
          <p:cNvPr id="19" name="Picture Placeholder 3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DC12938C-570D-0C46-BC14-C42705E1187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4" r="14774"/>
          <a:stretch>
            <a:fillRect/>
          </a:stretch>
        </p:blipFill>
        <p:spPr>
          <a:xfrm>
            <a:off x="12462317" y="3483813"/>
            <a:ext cx="5138079" cy="6092421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4A75BF-B54B-6940-8BE3-32AA6075BEC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CC09789-9CC8-7F44-A051-D789FF3976F2}" type="datetime1">
              <a:rPr lang="en-US" smtClean="0"/>
              <a:t>5/26/2025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EF539D-6918-E940-88B3-83A5ED12A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C631FDE2-0193-D7E2-4D06-ECC6FB7EE3C9}"/>
              </a:ext>
            </a:extLst>
          </p:cNvPr>
          <p:cNvSpPr txBox="1">
            <a:spLocks/>
          </p:cNvSpPr>
          <p:nvPr/>
        </p:nvSpPr>
        <p:spPr>
          <a:xfrm>
            <a:off x="3310269" y="9676565"/>
            <a:ext cx="839994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400">
                <a:solidFill>
                  <a:srgbClr val="93989C"/>
                </a:solidFill>
                <a:cs typeface="Poppins" panose="00000500000000000000" pitchFamily="2" charset="0"/>
              </a:rPr>
              <a:t>IT21189944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   |   </a:t>
            </a:r>
            <a:r>
              <a:rPr lang="en-US" sz="2400" err="1">
                <a:solidFill>
                  <a:srgbClr val="93989C"/>
                </a:solidFill>
                <a:cs typeface="Poppins" panose="00000500000000000000" pitchFamily="2" charset="0"/>
              </a:rPr>
              <a:t>Madusanka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 G.K.I  |  24-25J-233</a:t>
            </a:r>
            <a:endParaRPr lang="en-US">
              <a:solidFill>
                <a:srgbClr val="9398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703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CF3C6E4C-8FA1-4853-8C5D-81E11476C499}"/>
              </a:ext>
            </a:extLst>
          </p:cNvPr>
          <p:cNvGrpSpPr/>
          <p:nvPr/>
        </p:nvGrpSpPr>
        <p:grpSpPr>
          <a:xfrm>
            <a:off x="15353144" y="7431937"/>
            <a:ext cx="687560" cy="687560"/>
            <a:chOff x="5492751" y="2584451"/>
            <a:chExt cx="244475" cy="244475"/>
          </a:xfrm>
          <a:solidFill>
            <a:schemeClr val="bg1"/>
          </a:solidFill>
        </p:grpSpPr>
        <p:sp>
          <p:nvSpPr>
            <p:cNvPr id="76" name="Freeform 167">
              <a:extLst>
                <a:ext uri="{FF2B5EF4-FFF2-40B4-BE49-F238E27FC236}">
                  <a16:creationId xmlns:a16="http://schemas.microsoft.com/office/drawing/2014/main" id="{72456BD5-AE8D-4EC2-BAE0-B094B1EA1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9738" y="2700338"/>
              <a:ext cx="217488" cy="128588"/>
            </a:xfrm>
            <a:custGeom>
              <a:avLst/>
              <a:gdLst>
                <a:gd name="T0" fmla="*/ 39 w 58"/>
                <a:gd name="T1" fmla="*/ 23 h 34"/>
                <a:gd name="T2" fmla="*/ 25 w 58"/>
                <a:gd name="T3" fmla="*/ 0 h 34"/>
                <a:gd name="T4" fmla="*/ 17 w 58"/>
                <a:gd name="T5" fmla="*/ 0 h 34"/>
                <a:gd name="T6" fmla="*/ 29 w 58"/>
                <a:gd name="T7" fmla="*/ 22 h 34"/>
                <a:gd name="T8" fmla="*/ 0 w 58"/>
                <a:gd name="T9" fmla="*/ 34 h 34"/>
                <a:gd name="T10" fmla="*/ 58 w 58"/>
                <a:gd name="T11" fmla="*/ 34 h 34"/>
                <a:gd name="T12" fmla="*/ 39 w 58"/>
                <a:gd name="T13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39" y="23"/>
                  </a:moveTo>
                  <a:cubicBezTo>
                    <a:pt x="37" y="18"/>
                    <a:pt x="31" y="8"/>
                    <a:pt x="25" y="0"/>
                  </a:cubicBezTo>
                  <a:cubicBezTo>
                    <a:pt x="25" y="0"/>
                    <a:pt x="17" y="0"/>
                    <a:pt x="17" y="0"/>
                  </a:cubicBezTo>
                  <a:cubicBezTo>
                    <a:pt x="22" y="6"/>
                    <a:pt x="27" y="15"/>
                    <a:pt x="29" y="22"/>
                  </a:cubicBezTo>
                  <a:cubicBezTo>
                    <a:pt x="16" y="23"/>
                    <a:pt x="5" y="27"/>
                    <a:pt x="0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4" y="28"/>
                    <a:pt x="48" y="24"/>
                    <a:pt x="3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  <p:sp>
          <p:nvSpPr>
            <p:cNvPr id="77" name="Freeform 168">
              <a:extLst>
                <a:ext uri="{FF2B5EF4-FFF2-40B4-BE49-F238E27FC236}">
                  <a16:creationId xmlns:a16="http://schemas.microsoft.com/office/drawing/2014/main" id="{9D681EDC-918F-402C-86B8-EB82A6D79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2751" y="2584451"/>
              <a:ext cx="165100" cy="168275"/>
            </a:xfrm>
            <a:custGeom>
              <a:avLst/>
              <a:gdLst>
                <a:gd name="T0" fmla="*/ 11 w 44"/>
                <a:gd name="T1" fmla="*/ 21 h 45"/>
                <a:gd name="T2" fmla="*/ 12 w 44"/>
                <a:gd name="T3" fmla="*/ 45 h 45"/>
                <a:gd name="T4" fmla="*/ 20 w 44"/>
                <a:gd name="T5" fmla="*/ 25 h 45"/>
                <a:gd name="T6" fmla="*/ 28 w 44"/>
                <a:gd name="T7" fmla="*/ 29 h 45"/>
                <a:gd name="T8" fmla="*/ 26 w 44"/>
                <a:gd name="T9" fmla="*/ 20 h 45"/>
                <a:gd name="T10" fmla="*/ 44 w 44"/>
                <a:gd name="T11" fmla="*/ 29 h 45"/>
                <a:gd name="T12" fmla="*/ 28 w 44"/>
                <a:gd name="T13" fmla="*/ 13 h 45"/>
                <a:gd name="T14" fmla="*/ 40 w 44"/>
                <a:gd name="T15" fmla="*/ 9 h 45"/>
                <a:gd name="T16" fmla="*/ 17 w 44"/>
                <a:gd name="T17" fmla="*/ 11 h 45"/>
                <a:gd name="T18" fmla="*/ 16 w 44"/>
                <a:gd name="T19" fmla="*/ 1 h 45"/>
                <a:gd name="T20" fmla="*/ 11 w 44"/>
                <a:gd name="T21" fmla="*/ 10 h 45"/>
                <a:gd name="T22" fmla="*/ 1 w 44"/>
                <a:gd name="T23" fmla="*/ 5 h 45"/>
                <a:gd name="T24" fmla="*/ 7 w 44"/>
                <a:gd name="T25" fmla="*/ 14 h 45"/>
                <a:gd name="T26" fmla="*/ 1 w 44"/>
                <a:gd name="T27" fmla="*/ 33 h 45"/>
                <a:gd name="T28" fmla="*/ 11 w 44"/>
                <a:gd name="T29" fmla="*/ 2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45">
                  <a:moveTo>
                    <a:pt x="11" y="21"/>
                  </a:moveTo>
                  <a:cubicBezTo>
                    <a:pt x="8" y="26"/>
                    <a:pt x="7" y="32"/>
                    <a:pt x="12" y="45"/>
                  </a:cubicBezTo>
                  <a:cubicBezTo>
                    <a:pt x="12" y="38"/>
                    <a:pt x="17" y="28"/>
                    <a:pt x="20" y="25"/>
                  </a:cubicBezTo>
                  <a:cubicBezTo>
                    <a:pt x="24" y="25"/>
                    <a:pt x="28" y="29"/>
                    <a:pt x="28" y="29"/>
                  </a:cubicBezTo>
                  <a:cubicBezTo>
                    <a:pt x="28" y="25"/>
                    <a:pt x="27" y="23"/>
                    <a:pt x="26" y="20"/>
                  </a:cubicBezTo>
                  <a:cubicBezTo>
                    <a:pt x="32" y="20"/>
                    <a:pt x="41" y="21"/>
                    <a:pt x="44" y="29"/>
                  </a:cubicBezTo>
                  <a:cubicBezTo>
                    <a:pt x="40" y="17"/>
                    <a:pt x="32" y="13"/>
                    <a:pt x="28" y="13"/>
                  </a:cubicBezTo>
                  <a:cubicBezTo>
                    <a:pt x="32" y="9"/>
                    <a:pt x="32" y="9"/>
                    <a:pt x="40" y="9"/>
                  </a:cubicBezTo>
                  <a:cubicBezTo>
                    <a:pt x="28" y="0"/>
                    <a:pt x="20" y="7"/>
                    <a:pt x="17" y="11"/>
                  </a:cubicBezTo>
                  <a:cubicBezTo>
                    <a:pt x="16" y="8"/>
                    <a:pt x="16" y="4"/>
                    <a:pt x="16" y="1"/>
                  </a:cubicBezTo>
                  <a:cubicBezTo>
                    <a:pt x="16" y="1"/>
                    <a:pt x="12" y="5"/>
                    <a:pt x="11" y="10"/>
                  </a:cubicBezTo>
                  <a:cubicBezTo>
                    <a:pt x="6" y="9"/>
                    <a:pt x="1" y="5"/>
                    <a:pt x="1" y="5"/>
                  </a:cubicBezTo>
                  <a:cubicBezTo>
                    <a:pt x="3" y="7"/>
                    <a:pt x="5" y="13"/>
                    <a:pt x="7" y="14"/>
                  </a:cubicBezTo>
                  <a:cubicBezTo>
                    <a:pt x="0" y="19"/>
                    <a:pt x="1" y="33"/>
                    <a:pt x="1" y="33"/>
                  </a:cubicBezTo>
                  <a:cubicBezTo>
                    <a:pt x="5" y="26"/>
                    <a:pt x="7" y="22"/>
                    <a:pt x="1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59B335D-59FD-E147-8120-7B6F72BCF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521" y="-454486"/>
            <a:ext cx="3578387" cy="35783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D9D3C10-A8CB-FB48-810E-A86F8FF79935}"/>
              </a:ext>
            </a:extLst>
          </p:cNvPr>
          <p:cNvSpPr/>
          <p:nvPr/>
        </p:nvSpPr>
        <p:spPr>
          <a:xfrm>
            <a:off x="738081" y="545480"/>
            <a:ext cx="111324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/>
              <a:t>Technologies to be used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7C55CD-794B-554E-B89F-7215D83719B4}"/>
              </a:ext>
            </a:extLst>
          </p:cNvPr>
          <p:cNvSpPr/>
          <p:nvPr/>
        </p:nvSpPr>
        <p:spPr>
          <a:xfrm>
            <a:off x="9764803" y="3053815"/>
            <a:ext cx="28056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itchFamily="2" charset="2"/>
              <a:buChar char="Ø"/>
            </a:pPr>
            <a:r>
              <a:rPr lang="en-US" sz="3600">
                <a:solidFill>
                  <a:schemeClr val="accent1"/>
                </a:solidFill>
              </a:rPr>
              <a:t>Algorithms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528ACD-7F5D-6342-8D91-7A1960FE9C5F}"/>
              </a:ext>
            </a:extLst>
          </p:cNvPr>
          <p:cNvSpPr/>
          <p:nvPr/>
        </p:nvSpPr>
        <p:spPr>
          <a:xfrm>
            <a:off x="5358455" y="2558672"/>
            <a:ext cx="2109360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+mj-lt"/>
              </a:rPr>
              <a:t>TensorFlow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+mj-lt"/>
              </a:rPr>
              <a:t> </a:t>
            </a:r>
            <a:r>
              <a:rPr lang="en-US" sz="2800" err="1">
                <a:latin typeface="+mj-lt"/>
              </a:rPr>
              <a:t>Keras</a:t>
            </a:r>
            <a:endParaRPr lang="en-US" sz="280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+mj-lt"/>
              </a:rPr>
              <a:t> </a:t>
            </a:r>
            <a:r>
              <a:rPr lang="en-US" sz="2800" err="1">
                <a:latin typeface="+mj-lt"/>
              </a:rPr>
              <a:t>PyTorch</a:t>
            </a:r>
            <a:endParaRPr lang="en-US" sz="2800"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B00381-6D79-3543-ADFF-2CF2BF56C1AF}"/>
              </a:ext>
            </a:extLst>
          </p:cNvPr>
          <p:cNvSpPr/>
          <p:nvPr/>
        </p:nvSpPr>
        <p:spPr>
          <a:xfrm>
            <a:off x="2813963" y="3882216"/>
            <a:ext cx="38874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itchFamily="2" charset="2"/>
              <a:buChar char="Ø"/>
            </a:pPr>
            <a:r>
              <a:rPr lang="en-US" sz="3600">
                <a:solidFill>
                  <a:schemeClr val="accent1"/>
                </a:solidFill>
              </a:rPr>
              <a:t>Computer Vision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0B2FE1-977C-C747-BDAA-EC7F827CCFF0}"/>
              </a:ext>
            </a:extLst>
          </p:cNvPr>
          <p:cNvSpPr/>
          <p:nvPr/>
        </p:nvSpPr>
        <p:spPr>
          <a:xfrm>
            <a:off x="2813963" y="5677389"/>
            <a:ext cx="48624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itchFamily="2" charset="2"/>
              <a:buChar char="Ø"/>
            </a:pPr>
            <a:r>
              <a:rPr lang="en-US" sz="3600">
                <a:solidFill>
                  <a:schemeClr val="accent1"/>
                </a:solidFill>
              </a:rPr>
              <a:t>Backend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1BE42E-1AB5-9948-B45A-1ABC91CD9F33}"/>
              </a:ext>
            </a:extLst>
          </p:cNvPr>
          <p:cNvSpPr/>
          <p:nvPr/>
        </p:nvSpPr>
        <p:spPr>
          <a:xfrm>
            <a:off x="5358455" y="6323720"/>
            <a:ext cx="15584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+mj-lt"/>
              </a:rPr>
              <a:t>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+mj-lt"/>
              </a:rPr>
              <a:t>Node </a:t>
            </a:r>
            <a:r>
              <a:rPr lang="en-US" sz="2800" err="1">
                <a:latin typeface="+mj-lt"/>
              </a:rPr>
              <a:t>js</a:t>
            </a:r>
            <a:endParaRPr lang="en-US" sz="2800"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DB8BCA-A672-1947-9A9E-662201786978}"/>
              </a:ext>
            </a:extLst>
          </p:cNvPr>
          <p:cNvSpPr/>
          <p:nvPr/>
        </p:nvSpPr>
        <p:spPr>
          <a:xfrm>
            <a:off x="2813962" y="7345399"/>
            <a:ext cx="49936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itchFamily="2" charset="2"/>
              <a:buChar char="Ø"/>
            </a:pPr>
            <a:r>
              <a:rPr lang="en-US" sz="3600">
                <a:solidFill>
                  <a:schemeClr val="accent1"/>
                </a:solidFill>
              </a:rPr>
              <a:t>Frontend Technologies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8AC290-6A9F-0848-9E7E-6A691D355690}"/>
              </a:ext>
            </a:extLst>
          </p:cNvPr>
          <p:cNvSpPr/>
          <p:nvPr/>
        </p:nvSpPr>
        <p:spPr>
          <a:xfrm>
            <a:off x="5358455" y="8112168"/>
            <a:ext cx="30706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+mj-lt"/>
              </a:rPr>
              <a:t>React </a:t>
            </a:r>
            <a:r>
              <a:rPr lang="en-US" sz="2800" err="1">
                <a:latin typeface="+mj-lt"/>
              </a:rPr>
              <a:t>js</a:t>
            </a:r>
            <a:endParaRPr lang="en-US" sz="280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+mj-lt"/>
              </a:rPr>
              <a:t>Chart </a:t>
            </a:r>
            <a:r>
              <a:rPr lang="en-US" sz="2800" err="1">
                <a:latin typeface="+mj-lt"/>
              </a:rPr>
              <a:t>js</a:t>
            </a:r>
            <a:endParaRPr lang="en-US" sz="2800">
              <a:latin typeface="+mj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E8E657-55D5-2E41-8CE3-8184E6BA4B51}"/>
              </a:ext>
            </a:extLst>
          </p:cNvPr>
          <p:cNvSpPr/>
          <p:nvPr/>
        </p:nvSpPr>
        <p:spPr>
          <a:xfrm>
            <a:off x="5479421" y="4635822"/>
            <a:ext cx="164981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+mj-lt"/>
              </a:rPr>
              <a:t>OpenCV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err="1">
                <a:latin typeface="+mj-lt"/>
              </a:rPr>
              <a:t>Dlib</a:t>
            </a:r>
            <a:endParaRPr lang="en-US" sz="2800">
              <a:latin typeface="+mj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4260AF-99A9-074C-85F5-586B1EC61C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E4E150C-2ED7-D442-82C7-EE73A8260300}" type="datetime1">
              <a:rPr lang="en-US" smtClean="0"/>
              <a:t>5/26/2025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51C220-649B-3447-B47F-8DAA51F91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804CBA6-8561-2A40-B495-24A25F3416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9" t="20065" r="10324" b="23078"/>
          <a:stretch/>
        </p:blipFill>
        <p:spPr>
          <a:xfrm>
            <a:off x="11385465" y="5875714"/>
            <a:ext cx="2884056" cy="8960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87CDEA7-6AFF-8D44-B266-5025F9D53E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6" t="17932" r="10215" b="12996"/>
          <a:stretch/>
        </p:blipFill>
        <p:spPr>
          <a:xfrm>
            <a:off x="9162433" y="7397600"/>
            <a:ext cx="2447384" cy="133998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2EA52E-B7ED-434E-A829-B359ABB8C6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5" t="20247" r="10106" b="15666"/>
          <a:stretch/>
        </p:blipFill>
        <p:spPr>
          <a:xfrm>
            <a:off x="15353144" y="5910930"/>
            <a:ext cx="1649811" cy="102047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DF7CE03-9778-6B49-9FF6-CECFE56412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1005" y="7384881"/>
            <a:ext cx="2742873" cy="154286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5E4A5DF-C24E-A046-97B6-9C7EBEC03A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2650" y="7732829"/>
            <a:ext cx="1177467" cy="1020471"/>
          </a:xfrm>
          <a:prstGeom prst="rect">
            <a:avLst/>
          </a:prstGeom>
        </p:spPr>
      </p:pic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937118DB-9B6B-263F-874B-755168C15918}"/>
              </a:ext>
            </a:extLst>
          </p:cNvPr>
          <p:cNvSpPr txBox="1">
            <a:spLocks/>
          </p:cNvSpPr>
          <p:nvPr/>
        </p:nvSpPr>
        <p:spPr>
          <a:xfrm>
            <a:off x="3310269" y="9676565"/>
            <a:ext cx="839994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400">
                <a:solidFill>
                  <a:srgbClr val="93989C"/>
                </a:solidFill>
                <a:cs typeface="Poppins" panose="00000500000000000000" pitchFamily="2" charset="0"/>
              </a:rPr>
              <a:t>IT21189944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   |   </a:t>
            </a:r>
            <a:r>
              <a:rPr lang="en-US" sz="2400" err="1">
                <a:solidFill>
                  <a:srgbClr val="93989C"/>
                </a:solidFill>
                <a:cs typeface="Poppins" panose="00000500000000000000" pitchFamily="2" charset="0"/>
              </a:rPr>
              <a:t>Madusanka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 G.K.I  |  24-25J-233</a:t>
            </a:r>
            <a:endParaRPr lang="en-US">
              <a:solidFill>
                <a:srgbClr val="93989C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C24423-E22D-844B-A1D4-767B11EAAB66}"/>
              </a:ext>
            </a:extLst>
          </p:cNvPr>
          <p:cNvSpPr/>
          <p:nvPr/>
        </p:nvSpPr>
        <p:spPr>
          <a:xfrm>
            <a:off x="2966362" y="1999028"/>
            <a:ext cx="5820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itchFamily="2" charset="2"/>
              <a:buChar char="Ø"/>
            </a:pPr>
            <a:r>
              <a:rPr lang="en-US" sz="3600">
                <a:solidFill>
                  <a:schemeClr val="accent1"/>
                </a:solidFill>
              </a:rPr>
              <a:t>Facial Emotion Recognition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CFD5F69-9B53-3C42-BFCF-AF9266054784}"/>
              </a:ext>
            </a:extLst>
          </p:cNvPr>
          <p:cNvSpPr/>
          <p:nvPr/>
        </p:nvSpPr>
        <p:spPr>
          <a:xfrm>
            <a:off x="11310622" y="3648301"/>
            <a:ext cx="428822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+mj-lt"/>
              </a:rPr>
              <a:t>MTCNN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+mj-lt"/>
              </a:rPr>
              <a:t>Facial Landmark Algorithm</a:t>
            </a:r>
          </a:p>
        </p:txBody>
      </p:sp>
    </p:spTree>
    <p:extLst>
      <p:ext uri="{BB962C8B-B14F-4D97-AF65-F5344CB8AC3E}">
        <p14:creationId xmlns:p14="http://schemas.microsoft.com/office/powerpoint/2010/main" val="448697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CF3C6E4C-8FA1-4853-8C5D-81E11476C499}"/>
              </a:ext>
            </a:extLst>
          </p:cNvPr>
          <p:cNvGrpSpPr/>
          <p:nvPr/>
        </p:nvGrpSpPr>
        <p:grpSpPr>
          <a:xfrm>
            <a:off x="15353144" y="7431937"/>
            <a:ext cx="687560" cy="687560"/>
            <a:chOff x="5492751" y="2584451"/>
            <a:chExt cx="244475" cy="244475"/>
          </a:xfrm>
          <a:solidFill>
            <a:schemeClr val="bg1"/>
          </a:solidFill>
        </p:grpSpPr>
        <p:sp>
          <p:nvSpPr>
            <p:cNvPr id="76" name="Freeform 167">
              <a:extLst>
                <a:ext uri="{FF2B5EF4-FFF2-40B4-BE49-F238E27FC236}">
                  <a16:creationId xmlns:a16="http://schemas.microsoft.com/office/drawing/2014/main" id="{72456BD5-AE8D-4EC2-BAE0-B094B1EA1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9738" y="2700338"/>
              <a:ext cx="217488" cy="128588"/>
            </a:xfrm>
            <a:custGeom>
              <a:avLst/>
              <a:gdLst>
                <a:gd name="T0" fmla="*/ 39 w 58"/>
                <a:gd name="T1" fmla="*/ 23 h 34"/>
                <a:gd name="T2" fmla="*/ 25 w 58"/>
                <a:gd name="T3" fmla="*/ 0 h 34"/>
                <a:gd name="T4" fmla="*/ 17 w 58"/>
                <a:gd name="T5" fmla="*/ 0 h 34"/>
                <a:gd name="T6" fmla="*/ 29 w 58"/>
                <a:gd name="T7" fmla="*/ 22 h 34"/>
                <a:gd name="T8" fmla="*/ 0 w 58"/>
                <a:gd name="T9" fmla="*/ 34 h 34"/>
                <a:gd name="T10" fmla="*/ 58 w 58"/>
                <a:gd name="T11" fmla="*/ 34 h 34"/>
                <a:gd name="T12" fmla="*/ 39 w 58"/>
                <a:gd name="T13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39" y="23"/>
                  </a:moveTo>
                  <a:cubicBezTo>
                    <a:pt x="37" y="18"/>
                    <a:pt x="31" y="8"/>
                    <a:pt x="25" y="0"/>
                  </a:cubicBezTo>
                  <a:cubicBezTo>
                    <a:pt x="25" y="0"/>
                    <a:pt x="17" y="0"/>
                    <a:pt x="17" y="0"/>
                  </a:cubicBezTo>
                  <a:cubicBezTo>
                    <a:pt x="22" y="6"/>
                    <a:pt x="27" y="15"/>
                    <a:pt x="29" y="22"/>
                  </a:cubicBezTo>
                  <a:cubicBezTo>
                    <a:pt x="16" y="23"/>
                    <a:pt x="5" y="27"/>
                    <a:pt x="0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4" y="28"/>
                    <a:pt x="48" y="24"/>
                    <a:pt x="3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  <p:sp>
          <p:nvSpPr>
            <p:cNvPr id="77" name="Freeform 168">
              <a:extLst>
                <a:ext uri="{FF2B5EF4-FFF2-40B4-BE49-F238E27FC236}">
                  <a16:creationId xmlns:a16="http://schemas.microsoft.com/office/drawing/2014/main" id="{9D681EDC-918F-402C-86B8-EB82A6D79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2751" y="2584451"/>
              <a:ext cx="165100" cy="168275"/>
            </a:xfrm>
            <a:custGeom>
              <a:avLst/>
              <a:gdLst>
                <a:gd name="T0" fmla="*/ 11 w 44"/>
                <a:gd name="T1" fmla="*/ 21 h 45"/>
                <a:gd name="T2" fmla="*/ 12 w 44"/>
                <a:gd name="T3" fmla="*/ 45 h 45"/>
                <a:gd name="T4" fmla="*/ 20 w 44"/>
                <a:gd name="T5" fmla="*/ 25 h 45"/>
                <a:gd name="T6" fmla="*/ 28 w 44"/>
                <a:gd name="T7" fmla="*/ 29 h 45"/>
                <a:gd name="T8" fmla="*/ 26 w 44"/>
                <a:gd name="T9" fmla="*/ 20 h 45"/>
                <a:gd name="T10" fmla="*/ 44 w 44"/>
                <a:gd name="T11" fmla="*/ 29 h 45"/>
                <a:gd name="T12" fmla="*/ 28 w 44"/>
                <a:gd name="T13" fmla="*/ 13 h 45"/>
                <a:gd name="T14" fmla="*/ 40 w 44"/>
                <a:gd name="T15" fmla="*/ 9 h 45"/>
                <a:gd name="T16" fmla="*/ 17 w 44"/>
                <a:gd name="T17" fmla="*/ 11 h 45"/>
                <a:gd name="T18" fmla="*/ 16 w 44"/>
                <a:gd name="T19" fmla="*/ 1 h 45"/>
                <a:gd name="T20" fmla="*/ 11 w 44"/>
                <a:gd name="T21" fmla="*/ 10 h 45"/>
                <a:gd name="T22" fmla="*/ 1 w 44"/>
                <a:gd name="T23" fmla="*/ 5 h 45"/>
                <a:gd name="T24" fmla="*/ 7 w 44"/>
                <a:gd name="T25" fmla="*/ 14 h 45"/>
                <a:gd name="T26" fmla="*/ 1 w 44"/>
                <a:gd name="T27" fmla="*/ 33 h 45"/>
                <a:gd name="T28" fmla="*/ 11 w 44"/>
                <a:gd name="T29" fmla="*/ 2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45">
                  <a:moveTo>
                    <a:pt x="11" y="21"/>
                  </a:moveTo>
                  <a:cubicBezTo>
                    <a:pt x="8" y="26"/>
                    <a:pt x="7" y="32"/>
                    <a:pt x="12" y="45"/>
                  </a:cubicBezTo>
                  <a:cubicBezTo>
                    <a:pt x="12" y="38"/>
                    <a:pt x="17" y="28"/>
                    <a:pt x="20" y="25"/>
                  </a:cubicBezTo>
                  <a:cubicBezTo>
                    <a:pt x="24" y="25"/>
                    <a:pt x="28" y="29"/>
                    <a:pt x="28" y="29"/>
                  </a:cubicBezTo>
                  <a:cubicBezTo>
                    <a:pt x="28" y="25"/>
                    <a:pt x="27" y="23"/>
                    <a:pt x="26" y="20"/>
                  </a:cubicBezTo>
                  <a:cubicBezTo>
                    <a:pt x="32" y="20"/>
                    <a:pt x="41" y="21"/>
                    <a:pt x="44" y="29"/>
                  </a:cubicBezTo>
                  <a:cubicBezTo>
                    <a:pt x="40" y="17"/>
                    <a:pt x="32" y="13"/>
                    <a:pt x="28" y="13"/>
                  </a:cubicBezTo>
                  <a:cubicBezTo>
                    <a:pt x="32" y="9"/>
                    <a:pt x="32" y="9"/>
                    <a:pt x="40" y="9"/>
                  </a:cubicBezTo>
                  <a:cubicBezTo>
                    <a:pt x="28" y="0"/>
                    <a:pt x="20" y="7"/>
                    <a:pt x="17" y="11"/>
                  </a:cubicBezTo>
                  <a:cubicBezTo>
                    <a:pt x="16" y="8"/>
                    <a:pt x="16" y="4"/>
                    <a:pt x="16" y="1"/>
                  </a:cubicBezTo>
                  <a:cubicBezTo>
                    <a:pt x="16" y="1"/>
                    <a:pt x="12" y="5"/>
                    <a:pt x="11" y="10"/>
                  </a:cubicBezTo>
                  <a:cubicBezTo>
                    <a:pt x="6" y="9"/>
                    <a:pt x="1" y="5"/>
                    <a:pt x="1" y="5"/>
                  </a:cubicBezTo>
                  <a:cubicBezTo>
                    <a:pt x="3" y="7"/>
                    <a:pt x="5" y="13"/>
                    <a:pt x="7" y="14"/>
                  </a:cubicBezTo>
                  <a:cubicBezTo>
                    <a:pt x="0" y="19"/>
                    <a:pt x="1" y="33"/>
                    <a:pt x="1" y="33"/>
                  </a:cubicBezTo>
                  <a:cubicBezTo>
                    <a:pt x="5" y="26"/>
                    <a:pt x="7" y="22"/>
                    <a:pt x="1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59B335D-59FD-E147-8120-7B6F72BCF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521" y="-454486"/>
            <a:ext cx="3578387" cy="35783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D9D3C10-A8CB-FB48-810E-A86F8FF79935}"/>
              </a:ext>
            </a:extLst>
          </p:cNvPr>
          <p:cNvSpPr/>
          <p:nvPr/>
        </p:nvSpPr>
        <p:spPr>
          <a:xfrm>
            <a:off x="738081" y="545480"/>
            <a:ext cx="111324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/>
              <a:t>System Diagram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44C199-8585-1543-99CE-DB340CF083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EC58421-9F12-0345-A6D0-34C7E5D87ADF}" type="datetime1">
              <a:rPr lang="en-US" smtClean="0"/>
              <a:t>5/26/2025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6CFBF-7AEC-D748-AE25-9CD5DCF1E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481464BF-12CF-914B-ED4B-50EB0FA52007}"/>
              </a:ext>
            </a:extLst>
          </p:cNvPr>
          <p:cNvSpPr txBox="1">
            <a:spLocks/>
          </p:cNvSpPr>
          <p:nvPr/>
        </p:nvSpPr>
        <p:spPr>
          <a:xfrm>
            <a:off x="3310269" y="9676565"/>
            <a:ext cx="839994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400">
                <a:solidFill>
                  <a:srgbClr val="93989C"/>
                </a:solidFill>
                <a:cs typeface="Poppins" panose="00000500000000000000" pitchFamily="2" charset="0"/>
              </a:rPr>
              <a:t>IT21189944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   |   </a:t>
            </a:r>
            <a:r>
              <a:rPr lang="en-US" sz="2400" err="1">
                <a:solidFill>
                  <a:srgbClr val="93989C"/>
                </a:solidFill>
                <a:cs typeface="Poppins" panose="00000500000000000000" pitchFamily="2" charset="0"/>
              </a:rPr>
              <a:t>Madusanka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 G.K.I  |  24-25J-233</a:t>
            </a:r>
            <a:endParaRPr lang="en-US">
              <a:solidFill>
                <a:srgbClr val="93989C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875888-734B-9742-B2F0-DE7696CA5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920" y="1728333"/>
            <a:ext cx="11132493" cy="782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81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CF3C6E4C-8FA1-4853-8C5D-81E11476C499}"/>
              </a:ext>
            </a:extLst>
          </p:cNvPr>
          <p:cNvGrpSpPr/>
          <p:nvPr/>
        </p:nvGrpSpPr>
        <p:grpSpPr>
          <a:xfrm>
            <a:off x="15353144" y="7431937"/>
            <a:ext cx="687560" cy="687560"/>
            <a:chOff x="5492751" y="2584451"/>
            <a:chExt cx="244475" cy="244475"/>
          </a:xfrm>
          <a:solidFill>
            <a:schemeClr val="bg1"/>
          </a:solidFill>
        </p:grpSpPr>
        <p:sp>
          <p:nvSpPr>
            <p:cNvPr id="76" name="Freeform 167">
              <a:extLst>
                <a:ext uri="{FF2B5EF4-FFF2-40B4-BE49-F238E27FC236}">
                  <a16:creationId xmlns:a16="http://schemas.microsoft.com/office/drawing/2014/main" id="{72456BD5-AE8D-4EC2-BAE0-B094B1EA1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9738" y="2700338"/>
              <a:ext cx="217488" cy="128588"/>
            </a:xfrm>
            <a:custGeom>
              <a:avLst/>
              <a:gdLst>
                <a:gd name="T0" fmla="*/ 39 w 58"/>
                <a:gd name="T1" fmla="*/ 23 h 34"/>
                <a:gd name="T2" fmla="*/ 25 w 58"/>
                <a:gd name="T3" fmla="*/ 0 h 34"/>
                <a:gd name="T4" fmla="*/ 17 w 58"/>
                <a:gd name="T5" fmla="*/ 0 h 34"/>
                <a:gd name="T6" fmla="*/ 29 w 58"/>
                <a:gd name="T7" fmla="*/ 22 h 34"/>
                <a:gd name="T8" fmla="*/ 0 w 58"/>
                <a:gd name="T9" fmla="*/ 34 h 34"/>
                <a:gd name="T10" fmla="*/ 58 w 58"/>
                <a:gd name="T11" fmla="*/ 34 h 34"/>
                <a:gd name="T12" fmla="*/ 39 w 58"/>
                <a:gd name="T13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39" y="23"/>
                  </a:moveTo>
                  <a:cubicBezTo>
                    <a:pt x="37" y="18"/>
                    <a:pt x="31" y="8"/>
                    <a:pt x="25" y="0"/>
                  </a:cubicBezTo>
                  <a:cubicBezTo>
                    <a:pt x="25" y="0"/>
                    <a:pt x="17" y="0"/>
                    <a:pt x="17" y="0"/>
                  </a:cubicBezTo>
                  <a:cubicBezTo>
                    <a:pt x="22" y="6"/>
                    <a:pt x="27" y="15"/>
                    <a:pt x="29" y="22"/>
                  </a:cubicBezTo>
                  <a:cubicBezTo>
                    <a:pt x="16" y="23"/>
                    <a:pt x="5" y="27"/>
                    <a:pt x="0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4" y="28"/>
                    <a:pt x="48" y="24"/>
                    <a:pt x="3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  <p:sp>
          <p:nvSpPr>
            <p:cNvPr id="77" name="Freeform 168">
              <a:extLst>
                <a:ext uri="{FF2B5EF4-FFF2-40B4-BE49-F238E27FC236}">
                  <a16:creationId xmlns:a16="http://schemas.microsoft.com/office/drawing/2014/main" id="{9D681EDC-918F-402C-86B8-EB82A6D79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2751" y="2584451"/>
              <a:ext cx="165100" cy="168275"/>
            </a:xfrm>
            <a:custGeom>
              <a:avLst/>
              <a:gdLst>
                <a:gd name="T0" fmla="*/ 11 w 44"/>
                <a:gd name="T1" fmla="*/ 21 h 45"/>
                <a:gd name="T2" fmla="*/ 12 w 44"/>
                <a:gd name="T3" fmla="*/ 45 h 45"/>
                <a:gd name="T4" fmla="*/ 20 w 44"/>
                <a:gd name="T5" fmla="*/ 25 h 45"/>
                <a:gd name="T6" fmla="*/ 28 w 44"/>
                <a:gd name="T7" fmla="*/ 29 h 45"/>
                <a:gd name="T8" fmla="*/ 26 w 44"/>
                <a:gd name="T9" fmla="*/ 20 h 45"/>
                <a:gd name="T10" fmla="*/ 44 w 44"/>
                <a:gd name="T11" fmla="*/ 29 h 45"/>
                <a:gd name="T12" fmla="*/ 28 w 44"/>
                <a:gd name="T13" fmla="*/ 13 h 45"/>
                <a:gd name="T14" fmla="*/ 40 w 44"/>
                <a:gd name="T15" fmla="*/ 9 h 45"/>
                <a:gd name="T16" fmla="*/ 17 w 44"/>
                <a:gd name="T17" fmla="*/ 11 h 45"/>
                <a:gd name="T18" fmla="*/ 16 w 44"/>
                <a:gd name="T19" fmla="*/ 1 h 45"/>
                <a:gd name="T20" fmla="*/ 11 w 44"/>
                <a:gd name="T21" fmla="*/ 10 h 45"/>
                <a:gd name="T22" fmla="*/ 1 w 44"/>
                <a:gd name="T23" fmla="*/ 5 h 45"/>
                <a:gd name="T24" fmla="*/ 7 w 44"/>
                <a:gd name="T25" fmla="*/ 14 h 45"/>
                <a:gd name="T26" fmla="*/ 1 w 44"/>
                <a:gd name="T27" fmla="*/ 33 h 45"/>
                <a:gd name="T28" fmla="*/ 11 w 44"/>
                <a:gd name="T29" fmla="*/ 2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45">
                  <a:moveTo>
                    <a:pt x="11" y="21"/>
                  </a:moveTo>
                  <a:cubicBezTo>
                    <a:pt x="8" y="26"/>
                    <a:pt x="7" y="32"/>
                    <a:pt x="12" y="45"/>
                  </a:cubicBezTo>
                  <a:cubicBezTo>
                    <a:pt x="12" y="38"/>
                    <a:pt x="17" y="28"/>
                    <a:pt x="20" y="25"/>
                  </a:cubicBezTo>
                  <a:cubicBezTo>
                    <a:pt x="24" y="25"/>
                    <a:pt x="28" y="29"/>
                    <a:pt x="28" y="29"/>
                  </a:cubicBezTo>
                  <a:cubicBezTo>
                    <a:pt x="28" y="25"/>
                    <a:pt x="27" y="23"/>
                    <a:pt x="26" y="20"/>
                  </a:cubicBezTo>
                  <a:cubicBezTo>
                    <a:pt x="32" y="20"/>
                    <a:pt x="41" y="21"/>
                    <a:pt x="44" y="29"/>
                  </a:cubicBezTo>
                  <a:cubicBezTo>
                    <a:pt x="40" y="17"/>
                    <a:pt x="32" y="13"/>
                    <a:pt x="28" y="13"/>
                  </a:cubicBezTo>
                  <a:cubicBezTo>
                    <a:pt x="32" y="9"/>
                    <a:pt x="32" y="9"/>
                    <a:pt x="40" y="9"/>
                  </a:cubicBezTo>
                  <a:cubicBezTo>
                    <a:pt x="28" y="0"/>
                    <a:pt x="20" y="7"/>
                    <a:pt x="17" y="11"/>
                  </a:cubicBezTo>
                  <a:cubicBezTo>
                    <a:pt x="16" y="8"/>
                    <a:pt x="16" y="4"/>
                    <a:pt x="16" y="1"/>
                  </a:cubicBezTo>
                  <a:cubicBezTo>
                    <a:pt x="16" y="1"/>
                    <a:pt x="12" y="5"/>
                    <a:pt x="11" y="10"/>
                  </a:cubicBezTo>
                  <a:cubicBezTo>
                    <a:pt x="6" y="9"/>
                    <a:pt x="1" y="5"/>
                    <a:pt x="1" y="5"/>
                  </a:cubicBezTo>
                  <a:cubicBezTo>
                    <a:pt x="3" y="7"/>
                    <a:pt x="5" y="13"/>
                    <a:pt x="7" y="14"/>
                  </a:cubicBezTo>
                  <a:cubicBezTo>
                    <a:pt x="0" y="19"/>
                    <a:pt x="1" y="33"/>
                    <a:pt x="1" y="33"/>
                  </a:cubicBezTo>
                  <a:cubicBezTo>
                    <a:pt x="5" y="26"/>
                    <a:pt x="7" y="22"/>
                    <a:pt x="1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D9D3C10-A8CB-FB48-810E-A86F8FF79935}"/>
              </a:ext>
            </a:extLst>
          </p:cNvPr>
          <p:cNvSpPr/>
          <p:nvPr/>
        </p:nvSpPr>
        <p:spPr>
          <a:xfrm>
            <a:off x="738081" y="545480"/>
            <a:ext cx="111324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/>
              <a:t>Work Breakdown Structure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D5DCBE-BF70-2D42-A454-F4C82065727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8E432F2-21BF-FC47-A824-601694F99D98}" type="datetime1">
              <a:rPr lang="en-US" smtClean="0"/>
              <a:t>5/26/2025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0A70C5-588E-3E40-97BC-0D3F81A8B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7809B56F-39C9-9642-727D-68704A2FB84E}"/>
              </a:ext>
            </a:extLst>
          </p:cNvPr>
          <p:cNvSpPr txBox="1">
            <a:spLocks/>
          </p:cNvSpPr>
          <p:nvPr/>
        </p:nvSpPr>
        <p:spPr>
          <a:xfrm>
            <a:off x="3310269" y="9676565"/>
            <a:ext cx="839994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400">
                <a:solidFill>
                  <a:srgbClr val="93989C"/>
                </a:solidFill>
                <a:cs typeface="Poppins" panose="00000500000000000000" pitchFamily="2" charset="0"/>
              </a:rPr>
              <a:t>IT21189944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   |   </a:t>
            </a:r>
            <a:r>
              <a:rPr lang="en-US" sz="2400" err="1">
                <a:solidFill>
                  <a:srgbClr val="93989C"/>
                </a:solidFill>
                <a:cs typeface="Poppins" panose="00000500000000000000" pitchFamily="2" charset="0"/>
              </a:rPr>
              <a:t>Madusanka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 G.K.I  |  24-25J-233</a:t>
            </a:r>
            <a:endParaRPr lang="en-US">
              <a:solidFill>
                <a:srgbClr val="93989C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586DA7-F6C7-2B40-8B28-E07000D42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280" y="2038056"/>
            <a:ext cx="14518563" cy="65736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09459C-390E-EC4B-A414-41D575D5D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1631" y="0"/>
            <a:ext cx="3578387" cy="357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224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73FD4F96-1D31-4C5E-9B83-86437D34B359}"/>
              </a:ext>
            </a:extLst>
          </p:cNvPr>
          <p:cNvSpPr txBox="1"/>
          <p:nvPr/>
        </p:nvSpPr>
        <p:spPr>
          <a:xfrm>
            <a:off x="5767380" y="384856"/>
            <a:ext cx="5396350" cy="15052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>
                <a:latin typeface="+mj-lt"/>
                <a:ea typeface="+mj-ea"/>
                <a:cs typeface="+mj-cs"/>
              </a:rPr>
              <a:t>CONTENT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07C18C-7678-3C4F-84DE-60AAC4660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79777" cy="104075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8B04D24-5218-104A-86E5-BA69469BA714}"/>
              </a:ext>
            </a:extLst>
          </p:cNvPr>
          <p:cNvSpPr txBox="1"/>
          <p:nvPr/>
        </p:nvSpPr>
        <p:spPr>
          <a:xfrm>
            <a:off x="6956316" y="3309525"/>
            <a:ext cx="7625772" cy="1045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13232">
              <a:lnSpc>
                <a:spcPct val="200000"/>
              </a:lnSpc>
              <a:spcAft>
                <a:spcPts val="600"/>
              </a:spcAft>
            </a:pPr>
            <a:r>
              <a:rPr lang="en-US" sz="36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n-ea"/>
                <a:cs typeface="+mn-cs"/>
              </a:rPr>
              <a:t>2.  Research Question</a:t>
            </a:r>
            <a:endParaRPr lang="en-US" sz="440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03A346-0DC5-4B41-91A5-6BCB60F8D63C}"/>
              </a:ext>
            </a:extLst>
          </p:cNvPr>
          <p:cNvSpPr txBox="1"/>
          <p:nvPr/>
        </p:nvSpPr>
        <p:spPr>
          <a:xfrm>
            <a:off x="6956316" y="2782053"/>
            <a:ext cx="5396351" cy="1045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7462" indent="-267462" defTabSz="713232">
              <a:lnSpc>
                <a:spcPct val="200000"/>
              </a:lnSpc>
              <a:spcAft>
                <a:spcPts val="600"/>
              </a:spcAft>
              <a:buAutoNum type="arabicPeriod"/>
            </a:pPr>
            <a:r>
              <a:rPr lang="en-US" sz="36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n-ea"/>
                <a:cs typeface="+mn-cs"/>
              </a:rPr>
              <a:t>  Introduction</a:t>
            </a:r>
            <a:endParaRPr lang="en-US" sz="440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B55FAF-185F-164B-8BE2-3747C2DDFDC0}"/>
              </a:ext>
            </a:extLst>
          </p:cNvPr>
          <p:cNvSpPr txBox="1"/>
          <p:nvPr/>
        </p:nvSpPr>
        <p:spPr>
          <a:xfrm>
            <a:off x="6956316" y="3874258"/>
            <a:ext cx="6516736" cy="1045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13232">
              <a:lnSpc>
                <a:spcPct val="200000"/>
              </a:lnSpc>
              <a:spcAft>
                <a:spcPts val="600"/>
              </a:spcAft>
            </a:pPr>
            <a:r>
              <a:rPr lang="en-US" sz="36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n-ea"/>
                <a:cs typeface="+mn-cs"/>
              </a:rPr>
              <a:t>3.  Research Gap</a:t>
            </a:r>
            <a:endParaRPr lang="en-US" sz="440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878F31-19A1-6C4E-AE79-9FAA15856ACC}"/>
              </a:ext>
            </a:extLst>
          </p:cNvPr>
          <p:cNvSpPr txBox="1"/>
          <p:nvPr/>
        </p:nvSpPr>
        <p:spPr>
          <a:xfrm>
            <a:off x="6936635" y="4396344"/>
            <a:ext cx="7278931" cy="1045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13232">
              <a:lnSpc>
                <a:spcPct val="200000"/>
              </a:lnSpc>
              <a:spcAft>
                <a:spcPts val="600"/>
              </a:spcAft>
            </a:pPr>
            <a:r>
              <a:rPr lang="en-US" sz="36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n-ea"/>
                <a:cs typeface="+mn-cs"/>
              </a:rPr>
              <a:t>4.  Proposed System</a:t>
            </a:r>
            <a:endParaRPr lang="en-US" sz="440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69DEF2-4806-0F44-ABB3-73F1EB5E2614}"/>
              </a:ext>
            </a:extLst>
          </p:cNvPr>
          <p:cNvSpPr txBox="1"/>
          <p:nvPr/>
        </p:nvSpPr>
        <p:spPr>
          <a:xfrm>
            <a:off x="6936635" y="5961539"/>
            <a:ext cx="5556433" cy="1045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13232">
              <a:lnSpc>
                <a:spcPct val="200000"/>
              </a:lnSpc>
              <a:spcAft>
                <a:spcPts val="600"/>
              </a:spcAft>
            </a:pPr>
            <a:r>
              <a:rPr lang="en-US" sz="36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n-ea"/>
                <a:cs typeface="+mn-cs"/>
              </a:rPr>
              <a:t>7.  Individual Components</a:t>
            </a:r>
            <a:endParaRPr lang="en-US" sz="440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9A1776-6CB4-4E48-B637-92B89F854631}"/>
              </a:ext>
            </a:extLst>
          </p:cNvPr>
          <p:cNvSpPr txBox="1"/>
          <p:nvPr/>
        </p:nvSpPr>
        <p:spPr>
          <a:xfrm>
            <a:off x="6936635" y="4927278"/>
            <a:ext cx="7625772" cy="1045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13232">
              <a:lnSpc>
                <a:spcPct val="200000"/>
              </a:lnSpc>
              <a:spcAft>
                <a:spcPts val="600"/>
              </a:spcAft>
            </a:pPr>
            <a:r>
              <a:rPr lang="en-US" sz="36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n-ea"/>
                <a:cs typeface="+mn-cs"/>
              </a:rPr>
              <a:t>5.  </a:t>
            </a:r>
            <a:r>
              <a:rPr lang="en-US" sz="3600">
                <a:solidFill>
                  <a:schemeClr val="accent1">
                    <a:lumMod val="75000"/>
                  </a:schemeClr>
                </a:solidFill>
                <a:latin typeface="+mj-lt"/>
              </a:rPr>
              <a:t>Technologies</a:t>
            </a:r>
            <a:endParaRPr lang="en-US" sz="440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1CA600-61F6-9343-98E6-719F5D53699F}"/>
              </a:ext>
            </a:extLst>
          </p:cNvPr>
          <p:cNvSpPr txBox="1"/>
          <p:nvPr/>
        </p:nvSpPr>
        <p:spPr>
          <a:xfrm>
            <a:off x="6936635" y="5452835"/>
            <a:ext cx="10845879" cy="1045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13232">
              <a:lnSpc>
                <a:spcPct val="200000"/>
              </a:lnSpc>
              <a:spcAft>
                <a:spcPts val="600"/>
              </a:spcAft>
            </a:pPr>
            <a:r>
              <a:rPr lang="en-US" sz="36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n-ea"/>
                <a:cs typeface="+mn-cs"/>
              </a:rPr>
              <a:t>6.  Domain Expertise and data requirement</a:t>
            </a:r>
            <a:endParaRPr lang="en-US" sz="440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7D4DE-AE2F-F44F-9EFA-3F259BC7CF55}"/>
              </a:ext>
            </a:extLst>
          </p:cNvPr>
          <p:cNvSpPr txBox="1"/>
          <p:nvPr/>
        </p:nvSpPr>
        <p:spPr>
          <a:xfrm>
            <a:off x="6749655" y="7547100"/>
            <a:ext cx="3655979" cy="10452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713232">
              <a:lnSpc>
                <a:spcPct val="200000"/>
              </a:lnSpc>
              <a:spcAft>
                <a:spcPts val="600"/>
              </a:spcAft>
            </a:pPr>
            <a:r>
              <a:rPr lang="en-US" sz="3600">
                <a:solidFill>
                  <a:schemeClr val="accent1">
                    <a:lumMod val="75000"/>
                  </a:schemeClr>
                </a:solidFill>
                <a:latin typeface="+mj-lt"/>
              </a:rPr>
              <a:t>10</a:t>
            </a:r>
            <a:r>
              <a:rPr lang="en-US" sz="36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n-ea"/>
                <a:cs typeface="+mn-cs"/>
              </a:rPr>
              <a:t>.  </a:t>
            </a:r>
            <a:r>
              <a:rPr lang="en-US" sz="3600">
                <a:solidFill>
                  <a:schemeClr val="accent1">
                    <a:lumMod val="75000"/>
                  </a:schemeClr>
                </a:solidFill>
                <a:latin typeface="+mj-lt"/>
              </a:rPr>
              <a:t>Gantt</a:t>
            </a:r>
            <a:r>
              <a:rPr lang="en-US" sz="36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n-ea"/>
                <a:cs typeface="+mn-cs"/>
              </a:rPr>
              <a:t> chart</a:t>
            </a:r>
            <a:endParaRPr lang="en-US" sz="440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194C9B-ACD9-CB4E-B3EB-9DCC943C5031}"/>
              </a:ext>
            </a:extLst>
          </p:cNvPr>
          <p:cNvSpPr txBox="1"/>
          <p:nvPr/>
        </p:nvSpPr>
        <p:spPr>
          <a:xfrm>
            <a:off x="6954172" y="6979639"/>
            <a:ext cx="6518880" cy="1045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13232">
              <a:lnSpc>
                <a:spcPct val="200000"/>
              </a:lnSpc>
              <a:spcAft>
                <a:spcPts val="600"/>
              </a:spcAft>
            </a:pPr>
            <a:r>
              <a:rPr lang="en-US" sz="3600">
                <a:solidFill>
                  <a:schemeClr val="accent1">
                    <a:lumMod val="75000"/>
                  </a:schemeClr>
                </a:solidFill>
                <a:latin typeface="+mj-lt"/>
              </a:rPr>
              <a:t>9.</a:t>
            </a:r>
            <a:r>
              <a:rPr lang="en-US" sz="36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n-ea"/>
                <a:cs typeface="+mn-cs"/>
              </a:rPr>
              <a:t>  Budget</a:t>
            </a:r>
            <a:endParaRPr lang="en-US" sz="440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EF3CD3-08EB-6F48-9901-DDE633989836}"/>
              </a:ext>
            </a:extLst>
          </p:cNvPr>
          <p:cNvSpPr txBox="1"/>
          <p:nvPr/>
        </p:nvSpPr>
        <p:spPr>
          <a:xfrm>
            <a:off x="6749655" y="6433591"/>
            <a:ext cx="6518880" cy="1045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13232">
              <a:lnSpc>
                <a:spcPct val="200000"/>
              </a:lnSpc>
              <a:spcAft>
                <a:spcPts val="600"/>
              </a:spcAft>
            </a:pPr>
            <a:r>
              <a:rPr lang="en-US" sz="36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n-ea"/>
                <a:cs typeface="+mn-cs"/>
              </a:rPr>
              <a:t>  8.  Commercialization Aspects</a:t>
            </a:r>
            <a:endParaRPr lang="en-US" sz="440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079B718-F85A-CD41-B7DB-29D1A6B1D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876" y="39290"/>
            <a:ext cx="3578387" cy="357838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EA7EBF-0D24-664F-A5DF-AA2842D0748C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7086600" y="9616134"/>
            <a:ext cx="4114800" cy="547688"/>
          </a:xfrm>
        </p:spPr>
        <p:txBody>
          <a:bodyPr/>
          <a:lstStyle/>
          <a:p>
            <a:pPr algn="ctr"/>
            <a:fld id="{047B2E86-3129-E14B-BF7F-14997262B3B7}" type="datetime1">
              <a:rPr lang="en-US" smtClean="0"/>
              <a:pPr algn="ctr"/>
              <a:t>5/26/2025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B34485-4A73-8A4C-A226-8DA3361FD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976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CF3C6E4C-8FA1-4853-8C5D-81E11476C499}"/>
              </a:ext>
            </a:extLst>
          </p:cNvPr>
          <p:cNvGrpSpPr/>
          <p:nvPr/>
        </p:nvGrpSpPr>
        <p:grpSpPr>
          <a:xfrm>
            <a:off x="15353144" y="7431937"/>
            <a:ext cx="687560" cy="687560"/>
            <a:chOff x="5492751" y="2584451"/>
            <a:chExt cx="244475" cy="244475"/>
          </a:xfrm>
          <a:solidFill>
            <a:schemeClr val="bg1"/>
          </a:solidFill>
        </p:grpSpPr>
        <p:sp>
          <p:nvSpPr>
            <p:cNvPr id="76" name="Freeform 167">
              <a:extLst>
                <a:ext uri="{FF2B5EF4-FFF2-40B4-BE49-F238E27FC236}">
                  <a16:creationId xmlns:a16="http://schemas.microsoft.com/office/drawing/2014/main" id="{72456BD5-AE8D-4EC2-BAE0-B094B1EA1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9738" y="2700338"/>
              <a:ext cx="217488" cy="128588"/>
            </a:xfrm>
            <a:custGeom>
              <a:avLst/>
              <a:gdLst>
                <a:gd name="T0" fmla="*/ 39 w 58"/>
                <a:gd name="T1" fmla="*/ 23 h 34"/>
                <a:gd name="T2" fmla="*/ 25 w 58"/>
                <a:gd name="T3" fmla="*/ 0 h 34"/>
                <a:gd name="T4" fmla="*/ 17 w 58"/>
                <a:gd name="T5" fmla="*/ 0 h 34"/>
                <a:gd name="T6" fmla="*/ 29 w 58"/>
                <a:gd name="T7" fmla="*/ 22 h 34"/>
                <a:gd name="T8" fmla="*/ 0 w 58"/>
                <a:gd name="T9" fmla="*/ 34 h 34"/>
                <a:gd name="T10" fmla="*/ 58 w 58"/>
                <a:gd name="T11" fmla="*/ 34 h 34"/>
                <a:gd name="T12" fmla="*/ 39 w 58"/>
                <a:gd name="T13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39" y="23"/>
                  </a:moveTo>
                  <a:cubicBezTo>
                    <a:pt x="37" y="18"/>
                    <a:pt x="31" y="8"/>
                    <a:pt x="25" y="0"/>
                  </a:cubicBezTo>
                  <a:cubicBezTo>
                    <a:pt x="25" y="0"/>
                    <a:pt x="17" y="0"/>
                    <a:pt x="17" y="0"/>
                  </a:cubicBezTo>
                  <a:cubicBezTo>
                    <a:pt x="22" y="6"/>
                    <a:pt x="27" y="15"/>
                    <a:pt x="29" y="22"/>
                  </a:cubicBezTo>
                  <a:cubicBezTo>
                    <a:pt x="16" y="23"/>
                    <a:pt x="5" y="27"/>
                    <a:pt x="0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4" y="28"/>
                    <a:pt x="48" y="24"/>
                    <a:pt x="3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  <p:sp>
          <p:nvSpPr>
            <p:cNvPr id="77" name="Freeform 168">
              <a:extLst>
                <a:ext uri="{FF2B5EF4-FFF2-40B4-BE49-F238E27FC236}">
                  <a16:creationId xmlns:a16="http://schemas.microsoft.com/office/drawing/2014/main" id="{9D681EDC-918F-402C-86B8-EB82A6D79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2751" y="2584451"/>
              <a:ext cx="165100" cy="168275"/>
            </a:xfrm>
            <a:custGeom>
              <a:avLst/>
              <a:gdLst>
                <a:gd name="T0" fmla="*/ 11 w 44"/>
                <a:gd name="T1" fmla="*/ 21 h 45"/>
                <a:gd name="T2" fmla="*/ 12 w 44"/>
                <a:gd name="T3" fmla="*/ 45 h 45"/>
                <a:gd name="T4" fmla="*/ 20 w 44"/>
                <a:gd name="T5" fmla="*/ 25 h 45"/>
                <a:gd name="T6" fmla="*/ 28 w 44"/>
                <a:gd name="T7" fmla="*/ 29 h 45"/>
                <a:gd name="T8" fmla="*/ 26 w 44"/>
                <a:gd name="T9" fmla="*/ 20 h 45"/>
                <a:gd name="T10" fmla="*/ 44 w 44"/>
                <a:gd name="T11" fmla="*/ 29 h 45"/>
                <a:gd name="T12" fmla="*/ 28 w 44"/>
                <a:gd name="T13" fmla="*/ 13 h 45"/>
                <a:gd name="T14" fmla="*/ 40 w 44"/>
                <a:gd name="T15" fmla="*/ 9 h 45"/>
                <a:gd name="T16" fmla="*/ 17 w 44"/>
                <a:gd name="T17" fmla="*/ 11 h 45"/>
                <a:gd name="T18" fmla="*/ 16 w 44"/>
                <a:gd name="T19" fmla="*/ 1 h 45"/>
                <a:gd name="T20" fmla="*/ 11 w 44"/>
                <a:gd name="T21" fmla="*/ 10 h 45"/>
                <a:gd name="T22" fmla="*/ 1 w 44"/>
                <a:gd name="T23" fmla="*/ 5 h 45"/>
                <a:gd name="T24" fmla="*/ 7 w 44"/>
                <a:gd name="T25" fmla="*/ 14 h 45"/>
                <a:gd name="T26" fmla="*/ 1 w 44"/>
                <a:gd name="T27" fmla="*/ 33 h 45"/>
                <a:gd name="T28" fmla="*/ 11 w 44"/>
                <a:gd name="T29" fmla="*/ 2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45">
                  <a:moveTo>
                    <a:pt x="11" y="21"/>
                  </a:moveTo>
                  <a:cubicBezTo>
                    <a:pt x="8" y="26"/>
                    <a:pt x="7" y="32"/>
                    <a:pt x="12" y="45"/>
                  </a:cubicBezTo>
                  <a:cubicBezTo>
                    <a:pt x="12" y="38"/>
                    <a:pt x="17" y="28"/>
                    <a:pt x="20" y="25"/>
                  </a:cubicBezTo>
                  <a:cubicBezTo>
                    <a:pt x="24" y="25"/>
                    <a:pt x="28" y="29"/>
                    <a:pt x="28" y="29"/>
                  </a:cubicBezTo>
                  <a:cubicBezTo>
                    <a:pt x="28" y="25"/>
                    <a:pt x="27" y="23"/>
                    <a:pt x="26" y="20"/>
                  </a:cubicBezTo>
                  <a:cubicBezTo>
                    <a:pt x="32" y="20"/>
                    <a:pt x="41" y="21"/>
                    <a:pt x="44" y="29"/>
                  </a:cubicBezTo>
                  <a:cubicBezTo>
                    <a:pt x="40" y="17"/>
                    <a:pt x="32" y="13"/>
                    <a:pt x="28" y="13"/>
                  </a:cubicBezTo>
                  <a:cubicBezTo>
                    <a:pt x="32" y="9"/>
                    <a:pt x="32" y="9"/>
                    <a:pt x="40" y="9"/>
                  </a:cubicBezTo>
                  <a:cubicBezTo>
                    <a:pt x="28" y="0"/>
                    <a:pt x="20" y="7"/>
                    <a:pt x="17" y="11"/>
                  </a:cubicBezTo>
                  <a:cubicBezTo>
                    <a:pt x="16" y="8"/>
                    <a:pt x="16" y="4"/>
                    <a:pt x="16" y="1"/>
                  </a:cubicBezTo>
                  <a:cubicBezTo>
                    <a:pt x="16" y="1"/>
                    <a:pt x="12" y="5"/>
                    <a:pt x="11" y="10"/>
                  </a:cubicBezTo>
                  <a:cubicBezTo>
                    <a:pt x="6" y="9"/>
                    <a:pt x="1" y="5"/>
                    <a:pt x="1" y="5"/>
                  </a:cubicBezTo>
                  <a:cubicBezTo>
                    <a:pt x="3" y="7"/>
                    <a:pt x="5" y="13"/>
                    <a:pt x="7" y="14"/>
                  </a:cubicBezTo>
                  <a:cubicBezTo>
                    <a:pt x="0" y="19"/>
                    <a:pt x="1" y="33"/>
                    <a:pt x="1" y="33"/>
                  </a:cubicBezTo>
                  <a:cubicBezTo>
                    <a:pt x="5" y="26"/>
                    <a:pt x="7" y="22"/>
                    <a:pt x="1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59B335D-59FD-E147-8120-7B6F72BCF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521" y="-454486"/>
            <a:ext cx="3578387" cy="35783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D9D3C10-A8CB-FB48-810E-A86F8FF79935}"/>
              </a:ext>
            </a:extLst>
          </p:cNvPr>
          <p:cNvSpPr/>
          <p:nvPr/>
        </p:nvSpPr>
        <p:spPr>
          <a:xfrm>
            <a:off x="605078" y="528855"/>
            <a:ext cx="135314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/>
              <a:t>Requirements</a:t>
            </a:r>
            <a:endParaRPr lang="en-US" sz="6000" b="1">
              <a:effectLst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7F59F-BE6A-A34A-9AA0-F0BD2668FA6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D4755CE-2B69-8F4B-BD87-049341F492AD}" type="datetime1">
              <a:rPr lang="en-US" smtClean="0"/>
              <a:t>5/26/2025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BBB101-77F1-9C40-A9C5-417FF9471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F1E4F1D4-842B-0438-44FA-E0301FC0F5FF}"/>
              </a:ext>
            </a:extLst>
          </p:cNvPr>
          <p:cNvSpPr txBox="1">
            <a:spLocks/>
          </p:cNvSpPr>
          <p:nvPr/>
        </p:nvSpPr>
        <p:spPr>
          <a:xfrm>
            <a:off x="3310269" y="9676565"/>
            <a:ext cx="839994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400">
                <a:solidFill>
                  <a:srgbClr val="93989C"/>
                </a:solidFill>
                <a:cs typeface="Poppins" panose="00000500000000000000" pitchFamily="2" charset="0"/>
              </a:rPr>
              <a:t>IT21189944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   |   </a:t>
            </a:r>
            <a:r>
              <a:rPr lang="en-US" sz="2400" err="1">
                <a:solidFill>
                  <a:srgbClr val="93989C"/>
                </a:solidFill>
                <a:cs typeface="Poppins" panose="00000500000000000000" pitchFamily="2" charset="0"/>
              </a:rPr>
              <a:t>Madusanka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 G.K.I  |  24-25J-233</a:t>
            </a:r>
            <a:endParaRPr lang="en-US">
              <a:solidFill>
                <a:srgbClr val="93989C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44A310-D9F9-BD49-8D04-48DD3EE0D653}"/>
              </a:ext>
            </a:extLst>
          </p:cNvPr>
          <p:cNvSpPr/>
          <p:nvPr/>
        </p:nvSpPr>
        <p:spPr>
          <a:xfrm>
            <a:off x="1382807" y="2197179"/>
            <a:ext cx="7761194" cy="6801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600">
                <a:solidFill>
                  <a:srgbClr val="4472C4"/>
                </a:solidFill>
                <a:latin typeface="Trebuchet MS" panose="020B0703020202090204" pitchFamily="34" charset="0"/>
              </a:rPr>
              <a:t>System Requirements</a:t>
            </a:r>
            <a:r>
              <a:rPr lang="en-US" sz="4000">
                <a:solidFill>
                  <a:srgbClr val="4472C4"/>
                </a:solidFill>
                <a:latin typeface="Trebuchet MS" panose="020B0703020202090204" pitchFamily="34" charset="0"/>
              </a:rPr>
              <a:t>​</a:t>
            </a:r>
          </a:p>
          <a:p>
            <a:pPr fontAlgn="base"/>
            <a:endParaRPr lang="en-US" sz="24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1371600" lvl="2" indent="-457200" fontAlgn="base">
              <a:buFont typeface="Wingdings" pitchFamily="2" charset="2"/>
              <a:buChar char="v"/>
            </a:pPr>
            <a:r>
              <a:rPr lang="en-US" sz="2800">
                <a:solidFill>
                  <a:srgbClr val="404040"/>
                </a:solidFill>
                <a:latin typeface="Trebuchet MS" panose="020B0703020202090204" pitchFamily="34" charset="0"/>
              </a:rPr>
              <a:t>Stable internet connection.</a:t>
            </a:r>
            <a:r>
              <a:rPr lang="en-US" sz="2800">
                <a:solidFill>
                  <a:srgbClr val="000000"/>
                </a:solidFill>
                <a:latin typeface="Trebuchet MS" panose="020B0703020202090204" pitchFamily="34" charset="0"/>
              </a:rPr>
              <a:t>​</a:t>
            </a:r>
            <a:endParaRPr lang="en-US" sz="28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1371600" lvl="2" indent="-457200" fontAlgn="base">
              <a:buFont typeface="Wingdings" pitchFamily="2" charset="2"/>
              <a:buChar char="v"/>
            </a:pPr>
            <a:r>
              <a:rPr lang="en-US" sz="2800">
                <a:solidFill>
                  <a:srgbClr val="000000"/>
                </a:solidFill>
                <a:latin typeface="Arial" panose="020B0604020202020204" pitchFamily="34" charset="0"/>
              </a:rPr>
              <a:t>High Definition Web Cam</a:t>
            </a:r>
          </a:p>
          <a:p>
            <a:pPr lvl="2" fontAlgn="base"/>
            <a:r>
              <a:rPr lang="en-US" sz="3200">
                <a:solidFill>
                  <a:srgbClr val="000000"/>
                </a:solidFill>
                <a:latin typeface="Trebuchet MS" panose="020B0703020202090204" pitchFamily="34" charset="0"/>
              </a:rPr>
              <a:t>​</a:t>
            </a:r>
          </a:p>
          <a:p>
            <a:pPr lvl="2" fontAlgn="base"/>
            <a:endParaRPr lang="en-US" sz="24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/>
            <a:r>
              <a:rPr lang="en-US" sz="3600">
                <a:solidFill>
                  <a:srgbClr val="4472C4"/>
                </a:solidFill>
                <a:latin typeface="Trebuchet MS" panose="020B0703020202090204" pitchFamily="34" charset="0"/>
              </a:rPr>
              <a:t>Personal Requirements </a:t>
            </a:r>
            <a:r>
              <a:rPr lang="en-US" sz="2800">
                <a:solidFill>
                  <a:srgbClr val="000000"/>
                </a:solidFill>
                <a:latin typeface="Trebuchet MS" panose="020B0703020202090204" pitchFamily="34" charset="0"/>
              </a:rPr>
              <a:t>​</a:t>
            </a:r>
          </a:p>
          <a:p>
            <a:pPr fontAlgn="base"/>
            <a:endParaRPr lang="en-US" sz="24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1371600" lvl="2" indent="-457200" fontAlgn="base">
              <a:buFont typeface="Wingdings" pitchFamily="2" charset="2"/>
              <a:buChar char="v"/>
            </a:pPr>
            <a:r>
              <a:rPr lang="en-US" sz="2800">
                <a:solidFill>
                  <a:srgbClr val="404040"/>
                </a:solidFill>
                <a:latin typeface="Trebuchet MS" panose="020B0703020202090204" pitchFamily="34" charset="0"/>
              </a:rPr>
              <a:t>Consent to capture Video Data.</a:t>
            </a:r>
            <a:r>
              <a:rPr lang="en-US" sz="2800">
                <a:solidFill>
                  <a:srgbClr val="000000"/>
                </a:solidFill>
                <a:latin typeface="Trebuchet MS" panose="020B0703020202090204" pitchFamily="34" charset="0"/>
              </a:rPr>
              <a:t>​</a:t>
            </a:r>
            <a:endParaRPr lang="en-US" sz="28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1371600" lvl="2" indent="-457200" fontAlgn="base">
              <a:buFont typeface="Wingdings" pitchFamily="2" charset="2"/>
              <a:buChar char="v"/>
            </a:pPr>
            <a:r>
              <a:rPr lang="en-US" sz="2800">
                <a:solidFill>
                  <a:srgbClr val="404040"/>
                </a:solidFill>
                <a:latin typeface="Trebuchet MS" panose="020B0703020202090204" pitchFamily="34" charset="0"/>
              </a:rPr>
              <a:t>Clear &amp; Well lit environment</a:t>
            </a:r>
            <a:r>
              <a:rPr lang="en-US" sz="3200">
                <a:solidFill>
                  <a:srgbClr val="404040"/>
                </a:solidFill>
                <a:latin typeface="Trebuchet MS" panose="020B0703020202090204" pitchFamily="34" charset="0"/>
              </a:rPr>
              <a:t>.</a:t>
            </a:r>
            <a:r>
              <a:rPr lang="en-US" sz="3200">
                <a:solidFill>
                  <a:srgbClr val="000000"/>
                </a:solidFill>
                <a:latin typeface="Trebuchet MS" panose="020B0703020202090204" pitchFamily="34" charset="0"/>
              </a:rPr>
              <a:t>​</a:t>
            </a:r>
          </a:p>
          <a:p>
            <a:pPr marL="1257300" lvl="2" indent="-342900" fontAlgn="base">
              <a:buFont typeface="Wingdings" pitchFamily="2" charset="2"/>
              <a:buChar char="v"/>
            </a:pPr>
            <a:endParaRPr lang="en-US" sz="24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/>
            <a:r>
              <a:rPr lang="en-US" sz="3600">
                <a:solidFill>
                  <a:srgbClr val="4472C4"/>
                </a:solidFill>
                <a:latin typeface="Trebuchet MS" panose="020B0703020202090204" pitchFamily="34" charset="0"/>
              </a:rPr>
              <a:t>Software Requirements </a:t>
            </a:r>
          </a:p>
          <a:p>
            <a:pPr fontAlgn="base"/>
            <a:endParaRPr lang="en-US" sz="24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1371600" lvl="2" indent="-457200" fontAlgn="base">
              <a:buFont typeface="Wingdings" pitchFamily="2" charset="2"/>
              <a:buChar char="v"/>
            </a:pPr>
            <a:r>
              <a:rPr lang="en-US" sz="2800">
                <a:solidFill>
                  <a:srgbClr val="404040"/>
                </a:solidFill>
                <a:latin typeface="Trebuchet MS" panose="020B0703020202090204" pitchFamily="34" charset="0"/>
              </a:rPr>
              <a:t>Web browser with </a:t>
            </a:r>
            <a:r>
              <a:rPr lang="en-US" sz="2800" err="1">
                <a:solidFill>
                  <a:srgbClr val="404040"/>
                </a:solidFill>
                <a:latin typeface="Trebuchet MS" panose="020B0703020202090204" pitchFamily="34" charset="0"/>
              </a:rPr>
              <a:t>WebCam</a:t>
            </a:r>
            <a:r>
              <a:rPr lang="en-US" sz="2800">
                <a:solidFill>
                  <a:srgbClr val="404040"/>
                </a:solidFill>
                <a:latin typeface="Trebuchet MS" panose="020B0703020202090204" pitchFamily="34" charset="0"/>
              </a:rPr>
              <a:t> access</a:t>
            </a:r>
            <a:r>
              <a:rPr lang="en-US" sz="3200">
                <a:solidFill>
                  <a:srgbClr val="404040"/>
                </a:solidFill>
                <a:latin typeface="Trebuchet MS" panose="020B0703020202090204" pitchFamily="34" charset="0"/>
              </a:rPr>
              <a:t>.</a:t>
            </a:r>
            <a:r>
              <a:rPr lang="en-US" sz="3200">
                <a:solidFill>
                  <a:srgbClr val="000000"/>
                </a:solidFill>
                <a:latin typeface="Trebuchet MS" panose="020B0703020202090204" pitchFamily="34" charset="0"/>
              </a:rPr>
              <a:t>​</a:t>
            </a:r>
            <a:br>
              <a:rPr lang="en-US" sz="3200">
                <a:solidFill>
                  <a:srgbClr val="000000"/>
                </a:solidFill>
                <a:latin typeface="Trebuchet MS" panose="020B0703020202090204" pitchFamily="34" charset="0"/>
              </a:rPr>
            </a:br>
            <a:r>
              <a:rPr lang="en-US" sz="2400">
                <a:solidFill>
                  <a:srgbClr val="000000"/>
                </a:solidFill>
                <a:latin typeface="Trebuchet MS" panose="020B0703020202090204" pitchFamily="34" charset="0"/>
              </a:rPr>
              <a:t>​</a:t>
            </a:r>
            <a:endParaRPr lang="en-US" sz="2400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DE0909-2758-B3B2-E5E6-49722E597BCD}"/>
              </a:ext>
            </a:extLst>
          </p:cNvPr>
          <p:cNvSpPr/>
          <p:nvPr/>
        </p:nvSpPr>
        <p:spPr>
          <a:xfrm>
            <a:off x="9144000" y="2166993"/>
            <a:ext cx="859038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600">
                <a:solidFill>
                  <a:srgbClr val="4472C4"/>
                </a:solidFill>
                <a:latin typeface="Trebuchet MS" panose="020B0703020202090204" pitchFamily="34" charset="0"/>
              </a:rPr>
              <a:t>Functional Requirements​</a:t>
            </a:r>
          </a:p>
          <a:p>
            <a:pPr fontAlgn="base"/>
            <a:endParaRPr lang="en-US" sz="24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1200150" lvl="2" indent="-285750" fontAlgn="base">
              <a:buFont typeface="Wingdings" pitchFamily="2" charset="2"/>
              <a:buChar char="v"/>
            </a:pPr>
            <a:r>
              <a:rPr lang="en-US" sz="2800">
                <a:solidFill>
                  <a:srgbClr val="404040"/>
                </a:solidFill>
                <a:latin typeface="Trebuchet MS" panose="020B0703020202090204" pitchFamily="34" charset="0"/>
              </a:rPr>
              <a:t> User Logs in to system.</a:t>
            </a:r>
            <a:r>
              <a:rPr lang="en-US" sz="2800">
                <a:solidFill>
                  <a:srgbClr val="000000"/>
                </a:solidFill>
                <a:latin typeface="Trebuchet MS" panose="020B0703020202090204" pitchFamily="34" charset="0"/>
              </a:rPr>
              <a:t>​</a:t>
            </a:r>
            <a:endParaRPr lang="en-US" sz="28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1200150" lvl="2" indent="-285750" fontAlgn="base">
              <a:buFont typeface="Wingdings" pitchFamily="2" charset="2"/>
              <a:buChar char="v"/>
            </a:pPr>
            <a:r>
              <a:rPr lang="en-US" sz="2800">
                <a:solidFill>
                  <a:srgbClr val="404040"/>
                </a:solidFill>
                <a:latin typeface="Trebuchet MS" panose="020B0703020202090204" pitchFamily="34" charset="0"/>
              </a:rPr>
              <a:t> Capture Video Realtime.</a:t>
            </a:r>
            <a:r>
              <a:rPr lang="en-US" sz="2800">
                <a:solidFill>
                  <a:srgbClr val="000000"/>
                </a:solidFill>
                <a:latin typeface="Trebuchet MS" panose="020B0703020202090204" pitchFamily="34" charset="0"/>
              </a:rPr>
              <a:t>​</a:t>
            </a:r>
          </a:p>
          <a:p>
            <a:pPr marL="1200150" lvl="2" indent="-285750" fontAlgn="base">
              <a:buFont typeface="Wingdings" pitchFamily="2" charset="2"/>
              <a:buChar char="v"/>
            </a:pPr>
            <a:r>
              <a:rPr lang="en-US" sz="2800">
                <a:solidFill>
                  <a:srgbClr val="000000"/>
                </a:solidFill>
                <a:latin typeface="Trebuchet MS" panose="020B0703020202090204" pitchFamily="34" charset="0"/>
              </a:rPr>
              <a:t> Recognize facial emotions</a:t>
            </a:r>
          </a:p>
          <a:p>
            <a:pPr marL="1200150" lvl="2" indent="-285750" fontAlgn="base">
              <a:buFont typeface="Wingdings" pitchFamily="2" charset="2"/>
              <a:buChar char="v"/>
            </a:pPr>
            <a:r>
              <a:rPr lang="en-US" sz="280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  <a:r>
              <a:rPr lang="en-US" sz="2800">
                <a:solidFill>
                  <a:srgbClr val="000000"/>
                </a:solidFill>
                <a:latin typeface="+mj-lt"/>
              </a:rPr>
              <a:t>Dynamically change difficulty level</a:t>
            </a:r>
          </a:p>
          <a:p>
            <a:pPr marL="1200150" lvl="2" indent="-285750" fontAlgn="base">
              <a:buFont typeface="Wingdings" pitchFamily="2" charset="2"/>
              <a:buChar char="v"/>
            </a:pPr>
            <a:r>
              <a:rPr lang="en-US" sz="2800">
                <a:solidFill>
                  <a:srgbClr val="000000"/>
                </a:solidFill>
                <a:latin typeface="+mj-lt"/>
              </a:rPr>
              <a:t> Generate Personalized feedback report</a:t>
            </a:r>
          </a:p>
          <a:p>
            <a:pPr lvl="2" fontAlgn="base"/>
            <a:endParaRPr lang="en-US" sz="2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498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CF3C6E4C-8FA1-4853-8C5D-81E11476C499}"/>
              </a:ext>
            </a:extLst>
          </p:cNvPr>
          <p:cNvGrpSpPr/>
          <p:nvPr/>
        </p:nvGrpSpPr>
        <p:grpSpPr>
          <a:xfrm>
            <a:off x="15353144" y="7431937"/>
            <a:ext cx="687560" cy="687560"/>
            <a:chOff x="5492751" y="2584451"/>
            <a:chExt cx="244475" cy="244475"/>
          </a:xfrm>
          <a:solidFill>
            <a:schemeClr val="bg1"/>
          </a:solidFill>
        </p:grpSpPr>
        <p:sp>
          <p:nvSpPr>
            <p:cNvPr id="76" name="Freeform 167">
              <a:extLst>
                <a:ext uri="{FF2B5EF4-FFF2-40B4-BE49-F238E27FC236}">
                  <a16:creationId xmlns:a16="http://schemas.microsoft.com/office/drawing/2014/main" id="{72456BD5-AE8D-4EC2-BAE0-B094B1EA1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9738" y="2700338"/>
              <a:ext cx="217488" cy="128588"/>
            </a:xfrm>
            <a:custGeom>
              <a:avLst/>
              <a:gdLst>
                <a:gd name="T0" fmla="*/ 39 w 58"/>
                <a:gd name="T1" fmla="*/ 23 h 34"/>
                <a:gd name="T2" fmla="*/ 25 w 58"/>
                <a:gd name="T3" fmla="*/ 0 h 34"/>
                <a:gd name="T4" fmla="*/ 17 w 58"/>
                <a:gd name="T5" fmla="*/ 0 h 34"/>
                <a:gd name="T6" fmla="*/ 29 w 58"/>
                <a:gd name="T7" fmla="*/ 22 h 34"/>
                <a:gd name="T8" fmla="*/ 0 w 58"/>
                <a:gd name="T9" fmla="*/ 34 h 34"/>
                <a:gd name="T10" fmla="*/ 58 w 58"/>
                <a:gd name="T11" fmla="*/ 34 h 34"/>
                <a:gd name="T12" fmla="*/ 39 w 58"/>
                <a:gd name="T13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39" y="23"/>
                  </a:moveTo>
                  <a:cubicBezTo>
                    <a:pt x="37" y="18"/>
                    <a:pt x="31" y="8"/>
                    <a:pt x="25" y="0"/>
                  </a:cubicBezTo>
                  <a:cubicBezTo>
                    <a:pt x="25" y="0"/>
                    <a:pt x="17" y="0"/>
                    <a:pt x="17" y="0"/>
                  </a:cubicBezTo>
                  <a:cubicBezTo>
                    <a:pt x="22" y="6"/>
                    <a:pt x="27" y="15"/>
                    <a:pt x="29" y="22"/>
                  </a:cubicBezTo>
                  <a:cubicBezTo>
                    <a:pt x="16" y="23"/>
                    <a:pt x="5" y="27"/>
                    <a:pt x="0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4" y="28"/>
                    <a:pt x="48" y="24"/>
                    <a:pt x="3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  <p:sp>
          <p:nvSpPr>
            <p:cNvPr id="77" name="Freeform 168">
              <a:extLst>
                <a:ext uri="{FF2B5EF4-FFF2-40B4-BE49-F238E27FC236}">
                  <a16:creationId xmlns:a16="http://schemas.microsoft.com/office/drawing/2014/main" id="{9D681EDC-918F-402C-86B8-EB82A6D79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2751" y="2584451"/>
              <a:ext cx="165100" cy="168275"/>
            </a:xfrm>
            <a:custGeom>
              <a:avLst/>
              <a:gdLst>
                <a:gd name="T0" fmla="*/ 11 w 44"/>
                <a:gd name="T1" fmla="*/ 21 h 45"/>
                <a:gd name="T2" fmla="*/ 12 w 44"/>
                <a:gd name="T3" fmla="*/ 45 h 45"/>
                <a:gd name="T4" fmla="*/ 20 w 44"/>
                <a:gd name="T5" fmla="*/ 25 h 45"/>
                <a:gd name="T6" fmla="*/ 28 w 44"/>
                <a:gd name="T7" fmla="*/ 29 h 45"/>
                <a:gd name="T8" fmla="*/ 26 w 44"/>
                <a:gd name="T9" fmla="*/ 20 h 45"/>
                <a:gd name="T10" fmla="*/ 44 w 44"/>
                <a:gd name="T11" fmla="*/ 29 h 45"/>
                <a:gd name="T12" fmla="*/ 28 w 44"/>
                <a:gd name="T13" fmla="*/ 13 h 45"/>
                <a:gd name="T14" fmla="*/ 40 w 44"/>
                <a:gd name="T15" fmla="*/ 9 h 45"/>
                <a:gd name="T16" fmla="*/ 17 w 44"/>
                <a:gd name="T17" fmla="*/ 11 h 45"/>
                <a:gd name="T18" fmla="*/ 16 w 44"/>
                <a:gd name="T19" fmla="*/ 1 h 45"/>
                <a:gd name="T20" fmla="*/ 11 w 44"/>
                <a:gd name="T21" fmla="*/ 10 h 45"/>
                <a:gd name="T22" fmla="*/ 1 w 44"/>
                <a:gd name="T23" fmla="*/ 5 h 45"/>
                <a:gd name="T24" fmla="*/ 7 w 44"/>
                <a:gd name="T25" fmla="*/ 14 h 45"/>
                <a:gd name="T26" fmla="*/ 1 w 44"/>
                <a:gd name="T27" fmla="*/ 33 h 45"/>
                <a:gd name="T28" fmla="*/ 11 w 44"/>
                <a:gd name="T29" fmla="*/ 2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45">
                  <a:moveTo>
                    <a:pt x="11" y="21"/>
                  </a:moveTo>
                  <a:cubicBezTo>
                    <a:pt x="8" y="26"/>
                    <a:pt x="7" y="32"/>
                    <a:pt x="12" y="45"/>
                  </a:cubicBezTo>
                  <a:cubicBezTo>
                    <a:pt x="12" y="38"/>
                    <a:pt x="17" y="28"/>
                    <a:pt x="20" y="25"/>
                  </a:cubicBezTo>
                  <a:cubicBezTo>
                    <a:pt x="24" y="25"/>
                    <a:pt x="28" y="29"/>
                    <a:pt x="28" y="29"/>
                  </a:cubicBezTo>
                  <a:cubicBezTo>
                    <a:pt x="28" y="25"/>
                    <a:pt x="27" y="23"/>
                    <a:pt x="26" y="20"/>
                  </a:cubicBezTo>
                  <a:cubicBezTo>
                    <a:pt x="32" y="20"/>
                    <a:pt x="41" y="21"/>
                    <a:pt x="44" y="29"/>
                  </a:cubicBezTo>
                  <a:cubicBezTo>
                    <a:pt x="40" y="17"/>
                    <a:pt x="32" y="13"/>
                    <a:pt x="28" y="13"/>
                  </a:cubicBezTo>
                  <a:cubicBezTo>
                    <a:pt x="32" y="9"/>
                    <a:pt x="32" y="9"/>
                    <a:pt x="40" y="9"/>
                  </a:cubicBezTo>
                  <a:cubicBezTo>
                    <a:pt x="28" y="0"/>
                    <a:pt x="20" y="7"/>
                    <a:pt x="17" y="11"/>
                  </a:cubicBezTo>
                  <a:cubicBezTo>
                    <a:pt x="16" y="8"/>
                    <a:pt x="16" y="4"/>
                    <a:pt x="16" y="1"/>
                  </a:cubicBezTo>
                  <a:cubicBezTo>
                    <a:pt x="16" y="1"/>
                    <a:pt x="12" y="5"/>
                    <a:pt x="11" y="10"/>
                  </a:cubicBezTo>
                  <a:cubicBezTo>
                    <a:pt x="6" y="9"/>
                    <a:pt x="1" y="5"/>
                    <a:pt x="1" y="5"/>
                  </a:cubicBezTo>
                  <a:cubicBezTo>
                    <a:pt x="3" y="7"/>
                    <a:pt x="5" y="13"/>
                    <a:pt x="7" y="14"/>
                  </a:cubicBezTo>
                  <a:cubicBezTo>
                    <a:pt x="0" y="19"/>
                    <a:pt x="1" y="33"/>
                    <a:pt x="1" y="33"/>
                  </a:cubicBezTo>
                  <a:cubicBezTo>
                    <a:pt x="5" y="26"/>
                    <a:pt x="7" y="22"/>
                    <a:pt x="1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59B335D-59FD-E147-8120-7B6F72BCF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3370" y="-583882"/>
            <a:ext cx="3578387" cy="35783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D9D3C10-A8CB-FB48-810E-A86F8FF79935}"/>
              </a:ext>
            </a:extLst>
          </p:cNvPr>
          <p:cNvSpPr/>
          <p:nvPr/>
        </p:nvSpPr>
        <p:spPr>
          <a:xfrm>
            <a:off x="738081" y="545480"/>
            <a:ext cx="111324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/>
              <a:t>Gannt Chart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4845FE-A0A4-EA40-8437-398ABF5EFEC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78E7A1E-88D5-374B-9777-9ECDA6E260A9}" type="datetime1">
              <a:rPr lang="en-US" smtClean="0"/>
              <a:t>5/26/2025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2F32C-0370-4849-8D0A-EF864A291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077AFE-FF56-427B-2320-257D01AB6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215" y="2574176"/>
            <a:ext cx="14458590" cy="6130685"/>
          </a:xfrm>
          <a:prstGeom prst="rect">
            <a:avLst/>
          </a:prstGeom>
        </p:spPr>
      </p:pic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7FD018F-081F-8590-057F-BA6DF8B0EE6B}"/>
              </a:ext>
            </a:extLst>
          </p:cNvPr>
          <p:cNvSpPr txBox="1">
            <a:spLocks/>
          </p:cNvSpPr>
          <p:nvPr/>
        </p:nvSpPr>
        <p:spPr>
          <a:xfrm>
            <a:off x="3310269" y="9676565"/>
            <a:ext cx="839994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400">
                <a:solidFill>
                  <a:srgbClr val="93989C"/>
                </a:solidFill>
                <a:cs typeface="Poppins" panose="00000500000000000000" pitchFamily="2" charset="0"/>
              </a:rPr>
              <a:t>IT21189944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   |   </a:t>
            </a:r>
            <a:r>
              <a:rPr lang="en-US" sz="2400" err="1">
                <a:solidFill>
                  <a:srgbClr val="93989C"/>
                </a:solidFill>
                <a:cs typeface="Poppins" panose="00000500000000000000" pitchFamily="2" charset="0"/>
              </a:rPr>
              <a:t>Madusanka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 G.K.I  |  24-25J-233</a:t>
            </a:r>
            <a:endParaRPr lang="en-US">
              <a:solidFill>
                <a:srgbClr val="9398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108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CF3C6E4C-8FA1-4853-8C5D-81E11476C499}"/>
              </a:ext>
            </a:extLst>
          </p:cNvPr>
          <p:cNvGrpSpPr/>
          <p:nvPr/>
        </p:nvGrpSpPr>
        <p:grpSpPr>
          <a:xfrm>
            <a:off x="15353144" y="7431937"/>
            <a:ext cx="687560" cy="687560"/>
            <a:chOff x="5492751" y="2584451"/>
            <a:chExt cx="244475" cy="244475"/>
          </a:xfrm>
          <a:solidFill>
            <a:schemeClr val="bg1"/>
          </a:solidFill>
        </p:grpSpPr>
        <p:sp>
          <p:nvSpPr>
            <p:cNvPr id="76" name="Freeform 167">
              <a:extLst>
                <a:ext uri="{FF2B5EF4-FFF2-40B4-BE49-F238E27FC236}">
                  <a16:creationId xmlns:a16="http://schemas.microsoft.com/office/drawing/2014/main" id="{72456BD5-AE8D-4EC2-BAE0-B094B1EA1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9738" y="2700338"/>
              <a:ext cx="217488" cy="128588"/>
            </a:xfrm>
            <a:custGeom>
              <a:avLst/>
              <a:gdLst>
                <a:gd name="T0" fmla="*/ 39 w 58"/>
                <a:gd name="T1" fmla="*/ 23 h 34"/>
                <a:gd name="T2" fmla="*/ 25 w 58"/>
                <a:gd name="T3" fmla="*/ 0 h 34"/>
                <a:gd name="T4" fmla="*/ 17 w 58"/>
                <a:gd name="T5" fmla="*/ 0 h 34"/>
                <a:gd name="T6" fmla="*/ 29 w 58"/>
                <a:gd name="T7" fmla="*/ 22 h 34"/>
                <a:gd name="T8" fmla="*/ 0 w 58"/>
                <a:gd name="T9" fmla="*/ 34 h 34"/>
                <a:gd name="T10" fmla="*/ 58 w 58"/>
                <a:gd name="T11" fmla="*/ 34 h 34"/>
                <a:gd name="T12" fmla="*/ 39 w 58"/>
                <a:gd name="T13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39" y="23"/>
                  </a:moveTo>
                  <a:cubicBezTo>
                    <a:pt x="37" y="18"/>
                    <a:pt x="31" y="8"/>
                    <a:pt x="25" y="0"/>
                  </a:cubicBezTo>
                  <a:cubicBezTo>
                    <a:pt x="25" y="0"/>
                    <a:pt x="17" y="0"/>
                    <a:pt x="17" y="0"/>
                  </a:cubicBezTo>
                  <a:cubicBezTo>
                    <a:pt x="22" y="6"/>
                    <a:pt x="27" y="15"/>
                    <a:pt x="29" y="22"/>
                  </a:cubicBezTo>
                  <a:cubicBezTo>
                    <a:pt x="16" y="23"/>
                    <a:pt x="5" y="27"/>
                    <a:pt x="0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4" y="28"/>
                    <a:pt x="48" y="24"/>
                    <a:pt x="3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  <p:sp>
          <p:nvSpPr>
            <p:cNvPr id="77" name="Freeform 168">
              <a:extLst>
                <a:ext uri="{FF2B5EF4-FFF2-40B4-BE49-F238E27FC236}">
                  <a16:creationId xmlns:a16="http://schemas.microsoft.com/office/drawing/2014/main" id="{9D681EDC-918F-402C-86B8-EB82A6D79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2751" y="2584451"/>
              <a:ext cx="165100" cy="168275"/>
            </a:xfrm>
            <a:custGeom>
              <a:avLst/>
              <a:gdLst>
                <a:gd name="T0" fmla="*/ 11 w 44"/>
                <a:gd name="T1" fmla="*/ 21 h 45"/>
                <a:gd name="T2" fmla="*/ 12 w 44"/>
                <a:gd name="T3" fmla="*/ 45 h 45"/>
                <a:gd name="T4" fmla="*/ 20 w 44"/>
                <a:gd name="T5" fmla="*/ 25 h 45"/>
                <a:gd name="T6" fmla="*/ 28 w 44"/>
                <a:gd name="T7" fmla="*/ 29 h 45"/>
                <a:gd name="T8" fmla="*/ 26 w 44"/>
                <a:gd name="T9" fmla="*/ 20 h 45"/>
                <a:gd name="T10" fmla="*/ 44 w 44"/>
                <a:gd name="T11" fmla="*/ 29 h 45"/>
                <a:gd name="T12" fmla="*/ 28 w 44"/>
                <a:gd name="T13" fmla="*/ 13 h 45"/>
                <a:gd name="T14" fmla="*/ 40 w 44"/>
                <a:gd name="T15" fmla="*/ 9 h 45"/>
                <a:gd name="T16" fmla="*/ 17 w 44"/>
                <a:gd name="T17" fmla="*/ 11 h 45"/>
                <a:gd name="T18" fmla="*/ 16 w 44"/>
                <a:gd name="T19" fmla="*/ 1 h 45"/>
                <a:gd name="T20" fmla="*/ 11 w 44"/>
                <a:gd name="T21" fmla="*/ 10 h 45"/>
                <a:gd name="T22" fmla="*/ 1 w 44"/>
                <a:gd name="T23" fmla="*/ 5 h 45"/>
                <a:gd name="T24" fmla="*/ 7 w 44"/>
                <a:gd name="T25" fmla="*/ 14 h 45"/>
                <a:gd name="T26" fmla="*/ 1 w 44"/>
                <a:gd name="T27" fmla="*/ 33 h 45"/>
                <a:gd name="T28" fmla="*/ 11 w 44"/>
                <a:gd name="T29" fmla="*/ 2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45">
                  <a:moveTo>
                    <a:pt x="11" y="21"/>
                  </a:moveTo>
                  <a:cubicBezTo>
                    <a:pt x="8" y="26"/>
                    <a:pt x="7" y="32"/>
                    <a:pt x="12" y="45"/>
                  </a:cubicBezTo>
                  <a:cubicBezTo>
                    <a:pt x="12" y="38"/>
                    <a:pt x="17" y="28"/>
                    <a:pt x="20" y="25"/>
                  </a:cubicBezTo>
                  <a:cubicBezTo>
                    <a:pt x="24" y="25"/>
                    <a:pt x="28" y="29"/>
                    <a:pt x="28" y="29"/>
                  </a:cubicBezTo>
                  <a:cubicBezTo>
                    <a:pt x="28" y="25"/>
                    <a:pt x="27" y="23"/>
                    <a:pt x="26" y="20"/>
                  </a:cubicBezTo>
                  <a:cubicBezTo>
                    <a:pt x="32" y="20"/>
                    <a:pt x="41" y="21"/>
                    <a:pt x="44" y="29"/>
                  </a:cubicBezTo>
                  <a:cubicBezTo>
                    <a:pt x="40" y="17"/>
                    <a:pt x="32" y="13"/>
                    <a:pt x="28" y="13"/>
                  </a:cubicBezTo>
                  <a:cubicBezTo>
                    <a:pt x="32" y="9"/>
                    <a:pt x="32" y="9"/>
                    <a:pt x="40" y="9"/>
                  </a:cubicBezTo>
                  <a:cubicBezTo>
                    <a:pt x="28" y="0"/>
                    <a:pt x="20" y="7"/>
                    <a:pt x="17" y="11"/>
                  </a:cubicBezTo>
                  <a:cubicBezTo>
                    <a:pt x="16" y="8"/>
                    <a:pt x="16" y="4"/>
                    <a:pt x="16" y="1"/>
                  </a:cubicBezTo>
                  <a:cubicBezTo>
                    <a:pt x="16" y="1"/>
                    <a:pt x="12" y="5"/>
                    <a:pt x="11" y="10"/>
                  </a:cubicBezTo>
                  <a:cubicBezTo>
                    <a:pt x="6" y="9"/>
                    <a:pt x="1" y="5"/>
                    <a:pt x="1" y="5"/>
                  </a:cubicBezTo>
                  <a:cubicBezTo>
                    <a:pt x="3" y="7"/>
                    <a:pt x="5" y="13"/>
                    <a:pt x="7" y="14"/>
                  </a:cubicBezTo>
                  <a:cubicBezTo>
                    <a:pt x="0" y="19"/>
                    <a:pt x="1" y="33"/>
                    <a:pt x="1" y="33"/>
                  </a:cubicBezTo>
                  <a:cubicBezTo>
                    <a:pt x="5" y="26"/>
                    <a:pt x="7" y="22"/>
                    <a:pt x="1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59B335D-59FD-E147-8120-7B6F72BCF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521" y="-454486"/>
            <a:ext cx="3578387" cy="35783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D9D3C10-A8CB-FB48-810E-A86F8FF79935}"/>
              </a:ext>
            </a:extLst>
          </p:cNvPr>
          <p:cNvSpPr/>
          <p:nvPr/>
        </p:nvSpPr>
        <p:spPr>
          <a:xfrm>
            <a:off x="605078" y="528855"/>
            <a:ext cx="13531440" cy="101566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6000" b="1"/>
              <a:t>References</a:t>
            </a:r>
            <a:endParaRPr lang="en-US" sz="6000"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9520C9-FD1C-774A-9343-BC7645549FEF}"/>
              </a:ext>
            </a:extLst>
          </p:cNvPr>
          <p:cNvSpPr txBox="1"/>
          <p:nvPr/>
        </p:nvSpPr>
        <p:spPr>
          <a:xfrm>
            <a:off x="1520549" y="5691785"/>
            <a:ext cx="13813904" cy="1868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24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[3] </a:t>
            </a:r>
            <a:r>
              <a:rPr lang="en-US" sz="2400" b="1">
                <a:latin typeface="+mj-lt"/>
              </a:rPr>
              <a:t>Pan, Z., Wang, Y., &amp; Zhang, S. (2022). Joint face detection and Facial Landmark Localization using graph match and pseudo label. Signal Processing. Image Communication, 102, 116587. </a:t>
            </a:r>
            <a:r>
              <a:rPr lang="en-US" sz="2400" b="1">
                <a:latin typeface="+mj-lt"/>
                <a:hlinkClick r:id="rId3"/>
              </a:rPr>
              <a:t>https://</a:t>
            </a:r>
            <a:r>
              <a:rPr lang="en-US" sz="2400" b="1" err="1">
                <a:latin typeface="+mj-lt"/>
                <a:hlinkClick r:id="rId3"/>
              </a:rPr>
              <a:t>doi.org</a:t>
            </a:r>
            <a:r>
              <a:rPr lang="en-US" sz="2400" b="1">
                <a:latin typeface="+mj-lt"/>
                <a:hlinkClick r:id="rId3"/>
              </a:rPr>
              <a:t>/10.1016/j.image.2021.116587 </a:t>
            </a:r>
            <a:endParaRPr lang="en-US" sz="2400" b="1">
              <a:latin typeface="+mj-lt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endParaRPr lang="en-US" sz="24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86972F-5CCC-9E4A-B01C-B295C2F11038}"/>
              </a:ext>
            </a:extLst>
          </p:cNvPr>
          <p:cNvSpPr txBox="1"/>
          <p:nvPr/>
        </p:nvSpPr>
        <p:spPr>
          <a:xfrm>
            <a:off x="1520549" y="7284548"/>
            <a:ext cx="13517880" cy="1345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[4] Agarwal, H., Mahajan, G., </a:t>
            </a:r>
            <a:r>
              <a:rPr lang="en-US" sz="2400" kern="1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Shrotriya</a:t>
            </a:r>
            <a:r>
              <a:rPr lang="en-US" sz="24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A., &amp; </a:t>
            </a:r>
            <a:r>
              <a:rPr lang="en-US" sz="2400" kern="1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Shekhawat</a:t>
            </a:r>
            <a:r>
              <a:rPr lang="en-US" sz="24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D. (2024). Predictive data analysis: Leveraging RNN and LSTM techniques for time series dataset. Procedia Computer Science, 235, 979–989. </a:t>
            </a:r>
            <a:r>
              <a:rPr lang="en-US" sz="2400" u="sng" kern="10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4"/>
              </a:rPr>
              <a:t>https://doi.org/10.1016/j.procs.2024.04.093</a:t>
            </a:r>
            <a:endParaRPr lang="en-US" sz="24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3196C-D67F-AB4D-852D-3BBB3D2DE2C6}"/>
              </a:ext>
            </a:extLst>
          </p:cNvPr>
          <p:cNvSpPr txBox="1"/>
          <p:nvPr/>
        </p:nvSpPr>
        <p:spPr>
          <a:xfrm>
            <a:off x="1520549" y="2046300"/>
            <a:ext cx="13813904" cy="2293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2400" b="1" kern="10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[1] </a:t>
            </a:r>
            <a:r>
              <a:rPr lang="en-US" sz="2400" b="1">
                <a:latin typeface="+mj-lt"/>
              </a:rPr>
              <a:t>De </a:t>
            </a:r>
            <a:r>
              <a:rPr lang="en-US" sz="2400" b="1" err="1">
                <a:latin typeface="+mj-lt"/>
              </a:rPr>
              <a:t>Saram</a:t>
            </a:r>
            <a:r>
              <a:rPr lang="en-US" sz="2400" b="1">
                <a:latin typeface="+mj-lt"/>
              </a:rPr>
              <a:t>, E., </a:t>
            </a:r>
            <a:r>
              <a:rPr lang="en-US" sz="2400" b="1" err="1">
                <a:latin typeface="+mj-lt"/>
              </a:rPr>
              <a:t>Maduranga</a:t>
            </a:r>
            <a:r>
              <a:rPr lang="en-US" sz="2400" b="1">
                <a:latin typeface="+mj-lt"/>
              </a:rPr>
              <a:t>, A., </a:t>
            </a:r>
            <a:r>
              <a:rPr lang="en-US" sz="2400" b="1" err="1">
                <a:latin typeface="+mj-lt"/>
              </a:rPr>
              <a:t>Pathirage</a:t>
            </a:r>
            <a:r>
              <a:rPr lang="en-US" sz="2400" b="1">
                <a:latin typeface="+mj-lt"/>
              </a:rPr>
              <a:t>, G. P., </a:t>
            </a:r>
            <a:r>
              <a:rPr lang="en-US" sz="2400" b="1" err="1">
                <a:latin typeface="+mj-lt"/>
              </a:rPr>
              <a:t>Dewanmini</a:t>
            </a:r>
            <a:r>
              <a:rPr lang="en-US" sz="2400" b="1">
                <a:latin typeface="+mj-lt"/>
              </a:rPr>
              <a:t>, S., </a:t>
            </a:r>
            <a:r>
              <a:rPr lang="en-US" sz="2400" b="1" err="1">
                <a:latin typeface="+mj-lt"/>
              </a:rPr>
              <a:t>Thelijjagoda</a:t>
            </a:r>
            <a:r>
              <a:rPr lang="en-US" sz="2400" b="1">
                <a:latin typeface="+mj-lt"/>
              </a:rPr>
              <a:t>, S., &amp; </a:t>
            </a:r>
            <a:r>
              <a:rPr lang="en-US" sz="2400" b="1" err="1">
                <a:latin typeface="+mj-lt"/>
              </a:rPr>
              <a:t>Krishara</a:t>
            </a:r>
            <a:r>
              <a:rPr lang="en-US" sz="2400" b="1">
                <a:latin typeface="+mj-lt"/>
              </a:rPr>
              <a:t>, J. (2023). </a:t>
            </a:r>
            <a:r>
              <a:rPr lang="en-US" sz="2400" b="1" err="1">
                <a:latin typeface="+mj-lt"/>
              </a:rPr>
              <a:t>WaliPilla</a:t>
            </a:r>
            <a:r>
              <a:rPr lang="en-US" sz="2400" b="1">
                <a:latin typeface="+mj-lt"/>
              </a:rPr>
              <a:t>: Mobile based screening and refinement system to identify the risk of reading weaknesses due to dyslexia. 2022 4th International Conference on Inventive Research in Computing Applications (ICIRCA). </a:t>
            </a:r>
            <a:r>
              <a:rPr lang="en-US" sz="2400">
                <a:latin typeface="+mj-lt"/>
                <a:hlinkClick r:id="rId5"/>
              </a:rPr>
              <a:t>https://doi.org/10.1109/icacta58201.2023.10393657 </a:t>
            </a:r>
            <a:endParaRPr lang="en-US" sz="2400">
              <a:latin typeface="+mj-lt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endParaRPr lang="en-US" sz="2400" kern="10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9C9274-28FF-1F42-8836-59A9D80E0781}"/>
              </a:ext>
            </a:extLst>
          </p:cNvPr>
          <p:cNvSpPr txBox="1"/>
          <p:nvPr/>
        </p:nvSpPr>
        <p:spPr>
          <a:xfrm>
            <a:off x="1539240" y="4037378"/>
            <a:ext cx="13813904" cy="1868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2400" b="1" kern="10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[2] </a:t>
            </a:r>
            <a:r>
              <a:rPr lang="en-US" sz="2400" b="1" err="1">
                <a:latin typeface="+mj-lt"/>
              </a:rPr>
              <a:t>Manalu</a:t>
            </a:r>
            <a:r>
              <a:rPr lang="en-US" sz="2400" b="1">
                <a:latin typeface="+mj-lt"/>
              </a:rPr>
              <a:t>, H. V., &amp; Rifai, A. P. (2024). Detection of human emotions through facial expressions using hybrid convolutional neural network-recurrent neural network algorithm. Intelligent Systems With Applications, 21, 200339. </a:t>
            </a:r>
            <a:r>
              <a:rPr lang="en-US" sz="2400" b="1">
                <a:latin typeface="+mj-lt"/>
                <a:hlinkClick r:id="rId6"/>
              </a:rPr>
              <a:t>https://</a:t>
            </a:r>
            <a:r>
              <a:rPr lang="en-US" sz="2400" b="1" err="1">
                <a:latin typeface="+mj-lt"/>
                <a:hlinkClick r:id="rId6"/>
              </a:rPr>
              <a:t>doi.org</a:t>
            </a:r>
            <a:r>
              <a:rPr lang="en-US" sz="2400" b="1">
                <a:latin typeface="+mj-lt"/>
                <a:hlinkClick r:id="rId6"/>
              </a:rPr>
              <a:t>/10.1016/j.iswa.2024.200339 </a:t>
            </a:r>
            <a:endParaRPr lang="en-US" sz="2400" b="1">
              <a:latin typeface="+mj-lt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endParaRPr lang="en-US" sz="2400" b="1" kern="10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93355E-0D18-6E43-9129-017920ECE3F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18396D0-2A29-9F4A-8BF8-68AF48AD387E}" type="datetime1">
              <a:rPr lang="en-US" smtClean="0"/>
              <a:t>5/26/2025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D8E62-6C74-6F49-9779-1DDE11434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3794F074-017F-E8EE-CCCD-9344245ECC7A}"/>
              </a:ext>
            </a:extLst>
          </p:cNvPr>
          <p:cNvSpPr txBox="1">
            <a:spLocks/>
          </p:cNvSpPr>
          <p:nvPr/>
        </p:nvSpPr>
        <p:spPr>
          <a:xfrm>
            <a:off x="3310269" y="9676565"/>
            <a:ext cx="839994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400">
                <a:solidFill>
                  <a:srgbClr val="93989C"/>
                </a:solidFill>
                <a:cs typeface="Poppins" panose="00000500000000000000" pitchFamily="2" charset="0"/>
              </a:rPr>
              <a:t>IT21189944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   |   </a:t>
            </a:r>
            <a:r>
              <a:rPr lang="en-US" sz="2400" err="1">
                <a:solidFill>
                  <a:srgbClr val="93989C"/>
                </a:solidFill>
                <a:cs typeface="Poppins" panose="00000500000000000000" pitchFamily="2" charset="0"/>
              </a:rPr>
              <a:t>Madusanka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 G.K.I  |  24-25J-233</a:t>
            </a:r>
            <a:endParaRPr lang="en-US">
              <a:solidFill>
                <a:srgbClr val="9398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002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2">
            <a:extLst>
              <a:ext uri="{FF2B5EF4-FFF2-40B4-BE49-F238E27FC236}">
                <a16:creationId xmlns:a16="http://schemas.microsoft.com/office/drawing/2014/main" id="{710D567B-CD41-5F43-BEE6-8DAFBCFBC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34">
            <a:extLst>
              <a:ext uri="{FF2B5EF4-FFF2-40B4-BE49-F238E27FC236}">
                <a16:creationId xmlns:a16="http://schemas.microsoft.com/office/drawing/2014/main" id="{B5CDBEFA-E06C-D649-980B-D448DDECA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6446955" y="3537"/>
            <a:ext cx="2814980" cy="2649013"/>
            <a:chOff x="-648769" y="2358"/>
            <a:chExt cx="1876653" cy="1766008"/>
          </a:xfrm>
        </p:grpSpPr>
        <p:sp>
          <p:nvSpPr>
            <p:cNvPr id="29" name="Freeform: Shape 35">
              <a:extLst>
                <a:ext uri="{FF2B5EF4-FFF2-40B4-BE49-F238E27FC236}">
                  <a16:creationId xmlns:a16="http://schemas.microsoft.com/office/drawing/2014/main" id="{BAD37B72-58DE-C348-9442-3B05AED6E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36">
              <a:extLst>
                <a:ext uri="{FF2B5EF4-FFF2-40B4-BE49-F238E27FC236}">
                  <a16:creationId xmlns:a16="http://schemas.microsoft.com/office/drawing/2014/main" id="{77108373-07C3-FE49-A900-B6A9F6F1EA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8">
            <a:extLst>
              <a:ext uri="{FF2B5EF4-FFF2-40B4-BE49-F238E27FC236}">
                <a16:creationId xmlns:a16="http://schemas.microsoft.com/office/drawing/2014/main" id="{E76F66BF-D364-0C46-9DD7-4BFCC8BCD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05794" y="9050499"/>
            <a:ext cx="968052" cy="96805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40">
            <a:extLst>
              <a:ext uri="{FF2B5EF4-FFF2-40B4-BE49-F238E27FC236}">
                <a16:creationId xmlns:a16="http://schemas.microsoft.com/office/drawing/2014/main" id="{E4DD8E50-4BB4-5346-991B-EE31EEDD31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5154" y="8581662"/>
            <a:ext cx="3392947" cy="1705336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89BCC38-FF02-8243-9CFB-1D922A977444}"/>
              </a:ext>
            </a:extLst>
          </p:cNvPr>
          <p:cNvGrpSpPr/>
          <p:nvPr/>
        </p:nvGrpSpPr>
        <p:grpSpPr>
          <a:xfrm>
            <a:off x="15353144" y="7431937"/>
            <a:ext cx="687560" cy="687560"/>
            <a:chOff x="5492751" y="2584451"/>
            <a:chExt cx="244475" cy="244475"/>
          </a:xfrm>
          <a:solidFill>
            <a:schemeClr val="bg1"/>
          </a:solidFill>
        </p:grpSpPr>
        <p:sp>
          <p:nvSpPr>
            <p:cNvPr id="34" name="Freeform 167">
              <a:extLst>
                <a:ext uri="{FF2B5EF4-FFF2-40B4-BE49-F238E27FC236}">
                  <a16:creationId xmlns:a16="http://schemas.microsoft.com/office/drawing/2014/main" id="{8D6B0165-E65C-CD44-A248-E3BE89B32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9738" y="2700338"/>
              <a:ext cx="217488" cy="128588"/>
            </a:xfrm>
            <a:custGeom>
              <a:avLst/>
              <a:gdLst>
                <a:gd name="T0" fmla="*/ 39 w 58"/>
                <a:gd name="T1" fmla="*/ 23 h 34"/>
                <a:gd name="T2" fmla="*/ 25 w 58"/>
                <a:gd name="T3" fmla="*/ 0 h 34"/>
                <a:gd name="T4" fmla="*/ 17 w 58"/>
                <a:gd name="T5" fmla="*/ 0 h 34"/>
                <a:gd name="T6" fmla="*/ 29 w 58"/>
                <a:gd name="T7" fmla="*/ 22 h 34"/>
                <a:gd name="T8" fmla="*/ 0 w 58"/>
                <a:gd name="T9" fmla="*/ 34 h 34"/>
                <a:gd name="T10" fmla="*/ 58 w 58"/>
                <a:gd name="T11" fmla="*/ 34 h 34"/>
                <a:gd name="T12" fmla="*/ 39 w 58"/>
                <a:gd name="T13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39" y="23"/>
                  </a:moveTo>
                  <a:cubicBezTo>
                    <a:pt x="37" y="18"/>
                    <a:pt x="31" y="8"/>
                    <a:pt x="25" y="0"/>
                  </a:cubicBezTo>
                  <a:cubicBezTo>
                    <a:pt x="25" y="0"/>
                    <a:pt x="17" y="0"/>
                    <a:pt x="17" y="0"/>
                  </a:cubicBezTo>
                  <a:cubicBezTo>
                    <a:pt x="22" y="6"/>
                    <a:pt x="27" y="15"/>
                    <a:pt x="29" y="22"/>
                  </a:cubicBezTo>
                  <a:cubicBezTo>
                    <a:pt x="16" y="23"/>
                    <a:pt x="5" y="27"/>
                    <a:pt x="0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4" y="28"/>
                    <a:pt x="48" y="24"/>
                    <a:pt x="3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  <p:sp>
          <p:nvSpPr>
            <p:cNvPr id="35" name="Freeform 168">
              <a:extLst>
                <a:ext uri="{FF2B5EF4-FFF2-40B4-BE49-F238E27FC236}">
                  <a16:creationId xmlns:a16="http://schemas.microsoft.com/office/drawing/2014/main" id="{98150D2E-D233-FE42-80BD-70C68F0CE2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2751" y="2584451"/>
              <a:ext cx="165100" cy="168275"/>
            </a:xfrm>
            <a:custGeom>
              <a:avLst/>
              <a:gdLst>
                <a:gd name="T0" fmla="*/ 11 w 44"/>
                <a:gd name="T1" fmla="*/ 21 h 45"/>
                <a:gd name="T2" fmla="*/ 12 w 44"/>
                <a:gd name="T3" fmla="*/ 45 h 45"/>
                <a:gd name="T4" fmla="*/ 20 w 44"/>
                <a:gd name="T5" fmla="*/ 25 h 45"/>
                <a:gd name="T6" fmla="*/ 28 w 44"/>
                <a:gd name="T7" fmla="*/ 29 h 45"/>
                <a:gd name="T8" fmla="*/ 26 w 44"/>
                <a:gd name="T9" fmla="*/ 20 h 45"/>
                <a:gd name="T10" fmla="*/ 44 w 44"/>
                <a:gd name="T11" fmla="*/ 29 h 45"/>
                <a:gd name="T12" fmla="*/ 28 w 44"/>
                <a:gd name="T13" fmla="*/ 13 h 45"/>
                <a:gd name="T14" fmla="*/ 40 w 44"/>
                <a:gd name="T15" fmla="*/ 9 h 45"/>
                <a:gd name="T16" fmla="*/ 17 w 44"/>
                <a:gd name="T17" fmla="*/ 11 h 45"/>
                <a:gd name="T18" fmla="*/ 16 w 44"/>
                <a:gd name="T19" fmla="*/ 1 h 45"/>
                <a:gd name="T20" fmla="*/ 11 w 44"/>
                <a:gd name="T21" fmla="*/ 10 h 45"/>
                <a:gd name="T22" fmla="*/ 1 w 44"/>
                <a:gd name="T23" fmla="*/ 5 h 45"/>
                <a:gd name="T24" fmla="*/ 7 w 44"/>
                <a:gd name="T25" fmla="*/ 14 h 45"/>
                <a:gd name="T26" fmla="*/ 1 w 44"/>
                <a:gd name="T27" fmla="*/ 33 h 45"/>
                <a:gd name="T28" fmla="*/ 11 w 44"/>
                <a:gd name="T29" fmla="*/ 2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45">
                  <a:moveTo>
                    <a:pt x="11" y="21"/>
                  </a:moveTo>
                  <a:cubicBezTo>
                    <a:pt x="8" y="26"/>
                    <a:pt x="7" y="32"/>
                    <a:pt x="12" y="45"/>
                  </a:cubicBezTo>
                  <a:cubicBezTo>
                    <a:pt x="12" y="38"/>
                    <a:pt x="17" y="28"/>
                    <a:pt x="20" y="25"/>
                  </a:cubicBezTo>
                  <a:cubicBezTo>
                    <a:pt x="24" y="25"/>
                    <a:pt x="28" y="29"/>
                    <a:pt x="28" y="29"/>
                  </a:cubicBezTo>
                  <a:cubicBezTo>
                    <a:pt x="28" y="25"/>
                    <a:pt x="27" y="23"/>
                    <a:pt x="26" y="20"/>
                  </a:cubicBezTo>
                  <a:cubicBezTo>
                    <a:pt x="32" y="20"/>
                    <a:pt x="41" y="21"/>
                    <a:pt x="44" y="29"/>
                  </a:cubicBezTo>
                  <a:cubicBezTo>
                    <a:pt x="40" y="17"/>
                    <a:pt x="32" y="13"/>
                    <a:pt x="28" y="13"/>
                  </a:cubicBezTo>
                  <a:cubicBezTo>
                    <a:pt x="32" y="9"/>
                    <a:pt x="32" y="9"/>
                    <a:pt x="40" y="9"/>
                  </a:cubicBezTo>
                  <a:cubicBezTo>
                    <a:pt x="28" y="0"/>
                    <a:pt x="20" y="7"/>
                    <a:pt x="17" y="11"/>
                  </a:cubicBezTo>
                  <a:cubicBezTo>
                    <a:pt x="16" y="8"/>
                    <a:pt x="16" y="4"/>
                    <a:pt x="16" y="1"/>
                  </a:cubicBezTo>
                  <a:cubicBezTo>
                    <a:pt x="16" y="1"/>
                    <a:pt x="12" y="5"/>
                    <a:pt x="11" y="10"/>
                  </a:cubicBezTo>
                  <a:cubicBezTo>
                    <a:pt x="6" y="9"/>
                    <a:pt x="1" y="5"/>
                    <a:pt x="1" y="5"/>
                  </a:cubicBezTo>
                  <a:cubicBezTo>
                    <a:pt x="3" y="7"/>
                    <a:pt x="5" y="13"/>
                    <a:pt x="7" y="14"/>
                  </a:cubicBezTo>
                  <a:cubicBezTo>
                    <a:pt x="0" y="19"/>
                    <a:pt x="1" y="33"/>
                    <a:pt x="1" y="33"/>
                  </a:cubicBezTo>
                  <a:cubicBezTo>
                    <a:pt x="5" y="26"/>
                    <a:pt x="7" y="22"/>
                    <a:pt x="1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BB38F79-3048-0D4A-B3DD-5BECA03AF8C2}"/>
              </a:ext>
            </a:extLst>
          </p:cNvPr>
          <p:cNvSpPr txBox="1"/>
          <p:nvPr/>
        </p:nvSpPr>
        <p:spPr>
          <a:xfrm>
            <a:off x="1397929" y="5998712"/>
            <a:ext cx="16161201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d-ID" sz="8000">
                <a:solidFill>
                  <a:schemeClr val="accent1"/>
                </a:solidFill>
                <a:cs typeface="Poppins"/>
              </a:rPr>
              <a:t>IT21319174 |</a:t>
            </a:r>
            <a:r>
              <a:rPr lang="id-ID" sz="8000" err="1">
                <a:solidFill>
                  <a:schemeClr val="accent1"/>
                </a:solidFill>
                <a:cs typeface="Poppins"/>
              </a:rPr>
              <a:t>Dissanayake</a:t>
            </a:r>
            <a:r>
              <a:rPr lang="id-ID" sz="8000">
                <a:solidFill>
                  <a:schemeClr val="accent1"/>
                </a:solidFill>
                <a:cs typeface="Poppins"/>
              </a:rPr>
              <a:t> M.G.T.W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AE95CD7-14FA-E04F-88C5-79569CEED800}"/>
              </a:ext>
            </a:extLst>
          </p:cNvPr>
          <p:cNvSpPr txBox="1"/>
          <p:nvPr/>
        </p:nvSpPr>
        <p:spPr>
          <a:xfrm>
            <a:off x="665020" y="7329665"/>
            <a:ext cx="18005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accent1"/>
                </a:solidFill>
                <a:latin typeface="+mj-lt"/>
              </a:rPr>
              <a:t>BSc (Hons) Degree in Information Technology (specialization in Software Engineering) </a:t>
            </a:r>
            <a:endParaRPr lang="en-US" sz="4000">
              <a:solidFill>
                <a:schemeClr val="accent1"/>
              </a:solidFill>
              <a:effectLst/>
              <a:latin typeface="+mj-lt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07F1E176-C4E3-984A-BAFE-58D1DA41A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0806" y="-205214"/>
            <a:ext cx="3578387" cy="357838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66A0C7-6B44-F04A-BF51-C0612CDF2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F1960-8986-4841-B867-1E9D3FC13CB4}" type="datetime1">
              <a:rPr lang="en-US" smtClean="0"/>
              <a:t>5/26/2025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7BB016-381F-7A4C-A036-DEBE1D325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2BE52CA-51FD-6347-8FF6-46F487AD9C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42"/>
          <a:stretch/>
        </p:blipFill>
        <p:spPr>
          <a:xfrm>
            <a:off x="7354807" y="1377654"/>
            <a:ext cx="3578386" cy="3878182"/>
          </a:xfrm>
          <a:prstGeom prst="rect">
            <a:avLst/>
          </a:prstGeom>
        </p:spPr>
      </p:pic>
      <p:pic>
        <p:nvPicPr>
          <p:cNvPr id="4" name="Picture 3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B4C0BC87-8AB5-BD15-24C9-1E3FAEA673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0286" r="71976"/>
          <a:stretch/>
        </p:blipFill>
        <p:spPr>
          <a:xfrm>
            <a:off x="445629" y="9590034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76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36369FE-C1BC-49BC-8634-F7ACEB08C8A0}"/>
              </a:ext>
            </a:extLst>
          </p:cNvPr>
          <p:cNvGrpSpPr/>
          <p:nvPr/>
        </p:nvGrpSpPr>
        <p:grpSpPr>
          <a:xfrm>
            <a:off x="8431964" y="2057400"/>
            <a:ext cx="9051822" cy="7407377"/>
            <a:chOff x="8473624" y="1943100"/>
            <a:chExt cx="9051822" cy="740737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71D3D30-F44C-41A9-83C1-1D77CD008906}"/>
                </a:ext>
              </a:extLst>
            </p:cNvPr>
            <p:cNvCxnSpPr>
              <a:cxnSpLocks/>
            </p:cNvCxnSpPr>
            <p:nvPr/>
          </p:nvCxnSpPr>
          <p:spPr>
            <a:xfrm>
              <a:off x="17487900" y="1943100"/>
              <a:ext cx="0" cy="7407377"/>
            </a:xfrm>
            <a:prstGeom prst="line">
              <a:avLst/>
            </a:prstGeom>
            <a:ln w="63500">
              <a:gradFill>
                <a:gsLst>
                  <a:gs pos="0">
                    <a:schemeClr val="bg1">
                      <a:alpha val="34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823C10B-B970-4AAD-BA21-34EF358E90FE}"/>
                </a:ext>
              </a:extLst>
            </p:cNvPr>
            <p:cNvCxnSpPr>
              <a:cxnSpLocks/>
            </p:cNvCxnSpPr>
            <p:nvPr/>
          </p:nvCxnSpPr>
          <p:spPr>
            <a:xfrm>
              <a:off x="8473624" y="9350477"/>
              <a:ext cx="9051822" cy="0"/>
            </a:xfrm>
            <a:prstGeom prst="line">
              <a:avLst/>
            </a:prstGeom>
            <a:ln w="63500">
              <a:gradFill flip="none" rotWithShape="1">
                <a:gsLst>
                  <a:gs pos="0">
                    <a:schemeClr val="bg1">
                      <a:alpha val="34000"/>
                    </a:scheme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621998-98B3-41F1-80BF-AB00ED18E07C}"/>
              </a:ext>
            </a:extLst>
          </p:cNvPr>
          <p:cNvGrpSpPr/>
          <p:nvPr/>
        </p:nvGrpSpPr>
        <p:grpSpPr>
          <a:xfrm rot="10800000">
            <a:off x="841759" y="822222"/>
            <a:ext cx="9051822" cy="7407377"/>
            <a:chOff x="8473624" y="1943100"/>
            <a:chExt cx="9051822" cy="740737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662CCBE-D766-486A-83FC-469DF95A4F23}"/>
                </a:ext>
              </a:extLst>
            </p:cNvPr>
            <p:cNvCxnSpPr>
              <a:cxnSpLocks/>
            </p:cNvCxnSpPr>
            <p:nvPr/>
          </p:nvCxnSpPr>
          <p:spPr>
            <a:xfrm>
              <a:off x="17487900" y="1943100"/>
              <a:ext cx="0" cy="7407377"/>
            </a:xfrm>
            <a:prstGeom prst="line">
              <a:avLst/>
            </a:prstGeom>
            <a:ln w="63500">
              <a:gradFill>
                <a:gsLst>
                  <a:gs pos="0">
                    <a:schemeClr val="bg1">
                      <a:alpha val="34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A873EF-48BA-435D-B57B-16D5EA4D9CE0}"/>
                </a:ext>
              </a:extLst>
            </p:cNvPr>
            <p:cNvCxnSpPr>
              <a:cxnSpLocks/>
            </p:cNvCxnSpPr>
            <p:nvPr/>
          </p:nvCxnSpPr>
          <p:spPr>
            <a:xfrm>
              <a:off x="8473624" y="9350477"/>
              <a:ext cx="9051822" cy="0"/>
            </a:xfrm>
            <a:prstGeom prst="line">
              <a:avLst/>
            </a:prstGeom>
            <a:ln w="63500">
              <a:gradFill flip="none" rotWithShape="1">
                <a:gsLst>
                  <a:gs pos="0">
                    <a:schemeClr val="bg1">
                      <a:alpha val="34000"/>
                    </a:scheme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EE01784E-1C57-3544-86E6-4B0912F6D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521" y="-454486"/>
            <a:ext cx="3578387" cy="357838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BC55939-1127-D240-8147-2DB5410BEF53}"/>
              </a:ext>
            </a:extLst>
          </p:cNvPr>
          <p:cNvSpPr/>
          <p:nvPr/>
        </p:nvSpPr>
        <p:spPr>
          <a:xfrm>
            <a:off x="2291531" y="2826329"/>
            <a:ext cx="1356635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b="1"/>
              <a:t>TOUCH MATH APPROACH FOR ENHANCING NUMBER SENSE AND MATHEMATICAL OPERATIONS </a:t>
            </a:r>
            <a:endParaRPr lang="id-ID" sz="8000" b="1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6C2A72-7149-DC4E-8753-DAD57DFF6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8AAB0-1054-E14E-B943-DB5DC421AC68}" type="datetime1">
              <a:rPr lang="en-US" smtClean="0"/>
              <a:t>5/26/2025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9DEDC-8FCE-BE42-8F10-6570B52647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621ED97A-5D8F-6ACD-D0A7-F1320B78CF87}"/>
              </a:ext>
            </a:extLst>
          </p:cNvPr>
          <p:cNvSpPr txBox="1">
            <a:spLocks/>
          </p:cNvSpPr>
          <p:nvPr/>
        </p:nvSpPr>
        <p:spPr>
          <a:xfrm>
            <a:off x="3310269" y="9676565"/>
            <a:ext cx="839994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400">
                <a:solidFill>
                  <a:srgbClr val="93989C"/>
                </a:solidFill>
                <a:cs typeface="Poppins" panose="00000500000000000000" pitchFamily="2" charset="0"/>
              </a:rPr>
              <a:t>IT21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319174   |   Dissanayake M.G.T.W |  24-25J-233</a:t>
            </a:r>
            <a:endParaRPr lang="en-US">
              <a:solidFill>
                <a:srgbClr val="9398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801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CF3C6E4C-8FA1-4853-8C5D-81E11476C499}"/>
              </a:ext>
            </a:extLst>
          </p:cNvPr>
          <p:cNvGrpSpPr/>
          <p:nvPr/>
        </p:nvGrpSpPr>
        <p:grpSpPr>
          <a:xfrm>
            <a:off x="15353144" y="7431937"/>
            <a:ext cx="687560" cy="687560"/>
            <a:chOff x="5492751" y="2584451"/>
            <a:chExt cx="244475" cy="244475"/>
          </a:xfrm>
          <a:solidFill>
            <a:schemeClr val="bg1"/>
          </a:solidFill>
        </p:grpSpPr>
        <p:sp>
          <p:nvSpPr>
            <p:cNvPr id="76" name="Freeform 167">
              <a:extLst>
                <a:ext uri="{FF2B5EF4-FFF2-40B4-BE49-F238E27FC236}">
                  <a16:creationId xmlns:a16="http://schemas.microsoft.com/office/drawing/2014/main" id="{72456BD5-AE8D-4EC2-BAE0-B094B1EA1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9738" y="2700338"/>
              <a:ext cx="217488" cy="128588"/>
            </a:xfrm>
            <a:custGeom>
              <a:avLst/>
              <a:gdLst>
                <a:gd name="T0" fmla="*/ 39 w 58"/>
                <a:gd name="T1" fmla="*/ 23 h 34"/>
                <a:gd name="T2" fmla="*/ 25 w 58"/>
                <a:gd name="T3" fmla="*/ 0 h 34"/>
                <a:gd name="T4" fmla="*/ 17 w 58"/>
                <a:gd name="T5" fmla="*/ 0 h 34"/>
                <a:gd name="T6" fmla="*/ 29 w 58"/>
                <a:gd name="T7" fmla="*/ 22 h 34"/>
                <a:gd name="T8" fmla="*/ 0 w 58"/>
                <a:gd name="T9" fmla="*/ 34 h 34"/>
                <a:gd name="T10" fmla="*/ 58 w 58"/>
                <a:gd name="T11" fmla="*/ 34 h 34"/>
                <a:gd name="T12" fmla="*/ 39 w 58"/>
                <a:gd name="T13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39" y="23"/>
                  </a:moveTo>
                  <a:cubicBezTo>
                    <a:pt x="37" y="18"/>
                    <a:pt x="31" y="8"/>
                    <a:pt x="25" y="0"/>
                  </a:cubicBezTo>
                  <a:cubicBezTo>
                    <a:pt x="25" y="0"/>
                    <a:pt x="17" y="0"/>
                    <a:pt x="17" y="0"/>
                  </a:cubicBezTo>
                  <a:cubicBezTo>
                    <a:pt x="22" y="6"/>
                    <a:pt x="27" y="15"/>
                    <a:pt x="29" y="22"/>
                  </a:cubicBezTo>
                  <a:cubicBezTo>
                    <a:pt x="16" y="23"/>
                    <a:pt x="5" y="27"/>
                    <a:pt x="0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4" y="28"/>
                    <a:pt x="48" y="24"/>
                    <a:pt x="3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  <p:sp>
          <p:nvSpPr>
            <p:cNvPr id="77" name="Freeform 168">
              <a:extLst>
                <a:ext uri="{FF2B5EF4-FFF2-40B4-BE49-F238E27FC236}">
                  <a16:creationId xmlns:a16="http://schemas.microsoft.com/office/drawing/2014/main" id="{9D681EDC-918F-402C-86B8-EB82A6D79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2751" y="2584451"/>
              <a:ext cx="165100" cy="168275"/>
            </a:xfrm>
            <a:custGeom>
              <a:avLst/>
              <a:gdLst>
                <a:gd name="T0" fmla="*/ 11 w 44"/>
                <a:gd name="T1" fmla="*/ 21 h 45"/>
                <a:gd name="T2" fmla="*/ 12 w 44"/>
                <a:gd name="T3" fmla="*/ 45 h 45"/>
                <a:gd name="T4" fmla="*/ 20 w 44"/>
                <a:gd name="T5" fmla="*/ 25 h 45"/>
                <a:gd name="T6" fmla="*/ 28 w 44"/>
                <a:gd name="T7" fmla="*/ 29 h 45"/>
                <a:gd name="T8" fmla="*/ 26 w 44"/>
                <a:gd name="T9" fmla="*/ 20 h 45"/>
                <a:gd name="T10" fmla="*/ 44 w 44"/>
                <a:gd name="T11" fmla="*/ 29 h 45"/>
                <a:gd name="T12" fmla="*/ 28 w 44"/>
                <a:gd name="T13" fmla="*/ 13 h 45"/>
                <a:gd name="T14" fmla="*/ 40 w 44"/>
                <a:gd name="T15" fmla="*/ 9 h 45"/>
                <a:gd name="T16" fmla="*/ 17 w 44"/>
                <a:gd name="T17" fmla="*/ 11 h 45"/>
                <a:gd name="T18" fmla="*/ 16 w 44"/>
                <a:gd name="T19" fmla="*/ 1 h 45"/>
                <a:gd name="T20" fmla="*/ 11 w 44"/>
                <a:gd name="T21" fmla="*/ 10 h 45"/>
                <a:gd name="T22" fmla="*/ 1 w 44"/>
                <a:gd name="T23" fmla="*/ 5 h 45"/>
                <a:gd name="T24" fmla="*/ 7 w 44"/>
                <a:gd name="T25" fmla="*/ 14 h 45"/>
                <a:gd name="T26" fmla="*/ 1 w 44"/>
                <a:gd name="T27" fmla="*/ 33 h 45"/>
                <a:gd name="T28" fmla="*/ 11 w 44"/>
                <a:gd name="T29" fmla="*/ 2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45">
                  <a:moveTo>
                    <a:pt x="11" y="21"/>
                  </a:moveTo>
                  <a:cubicBezTo>
                    <a:pt x="8" y="26"/>
                    <a:pt x="7" y="32"/>
                    <a:pt x="12" y="45"/>
                  </a:cubicBezTo>
                  <a:cubicBezTo>
                    <a:pt x="12" y="38"/>
                    <a:pt x="17" y="28"/>
                    <a:pt x="20" y="25"/>
                  </a:cubicBezTo>
                  <a:cubicBezTo>
                    <a:pt x="24" y="25"/>
                    <a:pt x="28" y="29"/>
                    <a:pt x="28" y="29"/>
                  </a:cubicBezTo>
                  <a:cubicBezTo>
                    <a:pt x="28" y="25"/>
                    <a:pt x="27" y="23"/>
                    <a:pt x="26" y="20"/>
                  </a:cubicBezTo>
                  <a:cubicBezTo>
                    <a:pt x="32" y="20"/>
                    <a:pt x="41" y="21"/>
                    <a:pt x="44" y="29"/>
                  </a:cubicBezTo>
                  <a:cubicBezTo>
                    <a:pt x="40" y="17"/>
                    <a:pt x="32" y="13"/>
                    <a:pt x="28" y="13"/>
                  </a:cubicBezTo>
                  <a:cubicBezTo>
                    <a:pt x="32" y="9"/>
                    <a:pt x="32" y="9"/>
                    <a:pt x="40" y="9"/>
                  </a:cubicBezTo>
                  <a:cubicBezTo>
                    <a:pt x="28" y="0"/>
                    <a:pt x="20" y="7"/>
                    <a:pt x="17" y="11"/>
                  </a:cubicBezTo>
                  <a:cubicBezTo>
                    <a:pt x="16" y="8"/>
                    <a:pt x="16" y="4"/>
                    <a:pt x="16" y="1"/>
                  </a:cubicBezTo>
                  <a:cubicBezTo>
                    <a:pt x="16" y="1"/>
                    <a:pt x="12" y="5"/>
                    <a:pt x="11" y="10"/>
                  </a:cubicBezTo>
                  <a:cubicBezTo>
                    <a:pt x="6" y="9"/>
                    <a:pt x="1" y="5"/>
                    <a:pt x="1" y="5"/>
                  </a:cubicBezTo>
                  <a:cubicBezTo>
                    <a:pt x="3" y="7"/>
                    <a:pt x="5" y="13"/>
                    <a:pt x="7" y="14"/>
                  </a:cubicBezTo>
                  <a:cubicBezTo>
                    <a:pt x="0" y="19"/>
                    <a:pt x="1" y="33"/>
                    <a:pt x="1" y="33"/>
                  </a:cubicBezTo>
                  <a:cubicBezTo>
                    <a:pt x="5" y="26"/>
                    <a:pt x="7" y="22"/>
                    <a:pt x="1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59B335D-59FD-E147-8120-7B6F72BCF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521" y="-454486"/>
            <a:ext cx="3578387" cy="35783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4CBDF0-5F39-C847-A355-EFD60B8356CA}"/>
              </a:ext>
            </a:extLst>
          </p:cNvPr>
          <p:cNvSpPr txBox="1"/>
          <p:nvPr/>
        </p:nvSpPr>
        <p:spPr>
          <a:xfrm>
            <a:off x="855515" y="212894"/>
            <a:ext cx="88246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6000" b="1">
                <a:solidFill>
                  <a:schemeClr val="tx1">
                    <a:lumMod val="75000"/>
                    <a:lumOff val="25000"/>
                  </a:schemeClr>
                </a:solidFill>
                <a:cs typeface="Poppins" panose="00000500000000000000" pitchFamily="2" charset="0"/>
              </a:rPr>
              <a:t>Background</a:t>
            </a:r>
          </a:p>
        </p:txBody>
      </p:sp>
      <p:pic>
        <p:nvPicPr>
          <p:cNvPr id="5" name="Online Media 4" descr="copy_3FC04AAA-2ED4-45AE-B2D4-15B45026B6A0_vlBFn1.mp4">
            <a:hlinkClick r:id="" action="ppaction://media"/>
            <a:extLst>
              <a:ext uri="{FF2B5EF4-FFF2-40B4-BE49-F238E27FC236}">
                <a16:creationId xmlns:a16="http://schemas.microsoft.com/office/drawing/2014/main" id="{32F02666-11A7-EE48-ABE3-7F079840D6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69568" y="1928977"/>
            <a:ext cx="8824698" cy="496389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47341B3-A79C-6348-855B-D6B55466FF72}"/>
              </a:ext>
            </a:extLst>
          </p:cNvPr>
          <p:cNvSpPr/>
          <p:nvPr/>
        </p:nvSpPr>
        <p:spPr>
          <a:xfrm>
            <a:off x="6129603" y="6892870"/>
            <a:ext cx="7857329" cy="2944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789"/>
              </a:lnSpc>
            </a:pPr>
            <a:r>
              <a:rPr lang="en-US" sz="13800">
                <a:solidFill>
                  <a:srgbClr val="2E2E2E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3 x 9 = ?</a:t>
            </a: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09BFAC11-5D91-B743-A724-FA9C16B48B94}"/>
              </a:ext>
            </a:extLst>
          </p:cNvPr>
          <p:cNvSpPr txBox="1"/>
          <p:nvPr/>
        </p:nvSpPr>
        <p:spPr>
          <a:xfrm>
            <a:off x="2093056" y="7041565"/>
            <a:ext cx="5943835" cy="727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1"/>
              </a:lnSpc>
            </a:pPr>
            <a:r>
              <a:rPr lang="en-US" sz="3600">
                <a:solidFill>
                  <a:srgbClr val="2E2E2E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What is the answer?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A84583-C0B7-A946-8DBB-AF69859C460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99219F9-0EF5-874A-B4C5-B01ABCC9D9F7}" type="datetime1">
              <a:rPr lang="en-US" smtClean="0"/>
              <a:t>5/26/2025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A912C3-47C2-FB43-B001-4FE894043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2AA53E6E-A388-D0A6-5187-F89FB2F81B7E}"/>
              </a:ext>
            </a:extLst>
          </p:cNvPr>
          <p:cNvSpPr txBox="1">
            <a:spLocks/>
          </p:cNvSpPr>
          <p:nvPr/>
        </p:nvSpPr>
        <p:spPr>
          <a:xfrm>
            <a:off x="3310269" y="9676565"/>
            <a:ext cx="839994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400">
                <a:solidFill>
                  <a:srgbClr val="93989C"/>
                </a:solidFill>
                <a:cs typeface="Poppins" panose="00000500000000000000" pitchFamily="2" charset="0"/>
              </a:rPr>
              <a:t>IT21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319174   |   Dissanayake M.G.T.W |  24-25J-233</a:t>
            </a:r>
            <a:endParaRPr lang="en-US">
              <a:solidFill>
                <a:srgbClr val="9398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367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CF3C6E4C-8FA1-4853-8C5D-81E11476C499}"/>
              </a:ext>
            </a:extLst>
          </p:cNvPr>
          <p:cNvGrpSpPr/>
          <p:nvPr/>
        </p:nvGrpSpPr>
        <p:grpSpPr>
          <a:xfrm>
            <a:off x="15353144" y="7431937"/>
            <a:ext cx="687560" cy="687560"/>
            <a:chOff x="5492751" y="2584451"/>
            <a:chExt cx="244475" cy="244475"/>
          </a:xfrm>
          <a:solidFill>
            <a:schemeClr val="bg1"/>
          </a:solidFill>
        </p:grpSpPr>
        <p:sp>
          <p:nvSpPr>
            <p:cNvPr id="76" name="Freeform 167">
              <a:extLst>
                <a:ext uri="{FF2B5EF4-FFF2-40B4-BE49-F238E27FC236}">
                  <a16:creationId xmlns:a16="http://schemas.microsoft.com/office/drawing/2014/main" id="{72456BD5-AE8D-4EC2-BAE0-B094B1EA1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9738" y="2700338"/>
              <a:ext cx="217488" cy="128588"/>
            </a:xfrm>
            <a:custGeom>
              <a:avLst/>
              <a:gdLst>
                <a:gd name="T0" fmla="*/ 39 w 58"/>
                <a:gd name="T1" fmla="*/ 23 h 34"/>
                <a:gd name="T2" fmla="*/ 25 w 58"/>
                <a:gd name="T3" fmla="*/ 0 h 34"/>
                <a:gd name="T4" fmla="*/ 17 w 58"/>
                <a:gd name="T5" fmla="*/ 0 h 34"/>
                <a:gd name="T6" fmla="*/ 29 w 58"/>
                <a:gd name="T7" fmla="*/ 22 h 34"/>
                <a:gd name="T8" fmla="*/ 0 w 58"/>
                <a:gd name="T9" fmla="*/ 34 h 34"/>
                <a:gd name="T10" fmla="*/ 58 w 58"/>
                <a:gd name="T11" fmla="*/ 34 h 34"/>
                <a:gd name="T12" fmla="*/ 39 w 58"/>
                <a:gd name="T13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39" y="23"/>
                  </a:moveTo>
                  <a:cubicBezTo>
                    <a:pt x="37" y="18"/>
                    <a:pt x="31" y="8"/>
                    <a:pt x="25" y="0"/>
                  </a:cubicBezTo>
                  <a:cubicBezTo>
                    <a:pt x="25" y="0"/>
                    <a:pt x="17" y="0"/>
                    <a:pt x="17" y="0"/>
                  </a:cubicBezTo>
                  <a:cubicBezTo>
                    <a:pt x="22" y="6"/>
                    <a:pt x="27" y="15"/>
                    <a:pt x="29" y="22"/>
                  </a:cubicBezTo>
                  <a:cubicBezTo>
                    <a:pt x="16" y="23"/>
                    <a:pt x="5" y="27"/>
                    <a:pt x="0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4" y="28"/>
                    <a:pt x="48" y="24"/>
                    <a:pt x="3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  <p:sp>
          <p:nvSpPr>
            <p:cNvPr id="77" name="Freeform 168">
              <a:extLst>
                <a:ext uri="{FF2B5EF4-FFF2-40B4-BE49-F238E27FC236}">
                  <a16:creationId xmlns:a16="http://schemas.microsoft.com/office/drawing/2014/main" id="{9D681EDC-918F-402C-86B8-EB82A6D79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2751" y="2584451"/>
              <a:ext cx="165100" cy="168275"/>
            </a:xfrm>
            <a:custGeom>
              <a:avLst/>
              <a:gdLst>
                <a:gd name="T0" fmla="*/ 11 w 44"/>
                <a:gd name="T1" fmla="*/ 21 h 45"/>
                <a:gd name="T2" fmla="*/ 12 w 44"/>
                <a:gd name="T3" fmla="*/ 45 h 45"/>
                <a:gd name="T4" fmla="*/ 20 w 44"/>
                <a:gd name="T5" fmla="*/ 25 h 45"/>
                <a:gd name="T6" fmla="*/ 28 w 44"/>
                <a:gd name="T7" fmla="*/ 29 h 45"/>
                <a:gd name="T8" fmla="*/ 26 w 44"/>
                <a:gd name="T9" fmla="*/ 20 h 45"/>
                <a:gd name="T10" fmla="*/ 44 w 44"/>
                <a:gd name="T11" fmla="*/ 29 h 45"/>
                <a:gd name="T12" fmla="*/ 28 w 44"/>
                <a:gd name="T13" fmla="*/ 13 h 45"/>
                <a:gd name="T14" fmla="*/ 40 w 44"/>
                <a:gd name="T15" fmla="*/ 9 h 45"/>
                <a:gd name="T16" fmla="*/ 17 w 44"/>
                <a:gd name="T17" fmla="*/ 11 h 45"/>
                <a:gd name="T18" fmla="*/ 16 w 44"/>
                <a:gd name="T19" fmla="*/ 1 h 45"/>
                <a:gd name="T20" fmla="*/ 11 w 44"/>
                <a:gd name="T21" fmla="*/ 10 h 45"/>
                <a:gd name="T22" fmla="*/ 1 w 44"/>
                <a:gd name="T23" fmla="*/ 5 h 45"/>
                <a:gd name="T24" fmla="*/ 7 w 44"/>
                <a:gd name="T25" fmla="*/ 14 h 45"/>
                <a:gd name="T26" fmla="*/ 1 w 44"/>
                <a:gd name="T27" fmla="*/ 33 h 45"/>
                <a:gd name="T28" fmla="*/ 11 w 44"/>
                <a:gd name="T29" fmla="*/ 2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45">
                  <a:moveTo>
                    <a:pt x="11" y="21"/>
                  </a:moveTo>
                  <a:cubicBezTo>
                    <a:pt x="8" y="26"/>
                    <a:pt x="7" y="32"/>
                    <a:pt x="12" y="45"/>
                  </a:cubicBezTo>
                  <a:cubicBezTo>
                    <a:pt x="12" y="38"/>
                    <a:pt x="17" y="28"/>
                    <a:pt x="20" y="25"/>
                  </a:cubicBezTo>
                  <a:cubicBezTo>
                    <a:pt x="24" y="25"/>
                    <a:pt x="28" y="29"/>
                    <a:pt x="28" y="29"/>
                  </a:cubicBezTo>
                  <a:cubicBezTo>
                    <a:pt x="28" y="25"/>
                    <a:pt x="27" y="23"/>
                    <a:pt x="26" y="20"/>
                  </a:cubicBezTo>
                  <a:cubicBezTo>
                    <a:pt x="32" y="20"/>
                    <a:pt x="41" y="21"/>
                    <a:pt x="44" y="29"/>
                  </a:cubicBezTo>
                  <a:cubicBezTo>
                    <a:pt x="40" y="17"/>
                    <a:pt x="32" y="13"/>
                    <a:pt x="28" y="13"/>
                  </a:cubicBezTo>
                  <a:cubicBezTo>
                    <a:pt x="32" y="9"/>
                    <a:pt x="32" y="9"/>
                    <a:pt x="40" y="9"/>
                  </a:cubicBezTo>
                  <a:cubicBezTo>
                    <a:pt x="28" y="0"/>
                    <a:pt x="20" y="7"/>
                    <a:pt x="17" y="11"/>
                  </a:cubicBezTo>
                  <a:cubicBezTo>
                    <a:pt x="16" y="8"/>
                    <a:pt x="16" y="4"/>
                    <a:pt x="16" y="1"/>
                  </a:cubicBezTo>
                  <a:cubicBezTo>
                    <a:pt x="16" y="1"/>
                    <a:pt x="12" y="5"/>
                    <a:pt x="11" y="10"/>
                  </a:cubicBezTo>
                  <a:cubicBezTo>
                    <a:pt x="6" y="9"/>
                    <a:pt x="1" y="5"/>
                    <a:pt x="1" y="5"/>
                  </a:cubicBezTo>
                  <a:cubicBezTo>
                    <a:pt x="3" y="7"/>
                    <a:pt x="5" y="13"/>
                    <a:pt x="7" y="14"/>
                  </a:cubicBezTo>
                  <a:cubicBezTo>
                    <a:pt x="0" y="19"/>
                    <a:pt x="1" y="33"/>
                    <a:pt x="1" y="33"/>
                  </a:cubicBezTo>
                  <a:cubicBezTo>
                    <a:pt x="5" y="26"/>
                    <a:pt x="7" y="22"/>
                    <a:pt x="1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59B335D-59FD-E147-8120-7B6F72BCF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521" y="-454486"/>
            <a:ext cx="3578387" cy="35783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4CBDF0-5F39-C847-A355-EFD60B8356CA}"/>
              </a:ext>
            </a:extLst>
          </p:cNvPr>
          <p:cNvSpPr txBox="1"/>
          <p:nvPr/>
        </p:nvSpPr>
        <p:spPr>
          <a:xfrm>
            <a:off x="855515" y="600960"/>
            <a:ext cx="88246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6000" b="1" err="1">
                <a:solidFill>
                  <a:schemeClr val="tx1">
                    <a:lumMod val="75000"/>
                    <a:lumOff val="25000"/>
                  </a:schemeClr>
                </a:solidFill>
                <a:cs typeface="Poppins" panose="00000500000000000000" pitchFamily="2" charset="0"/>
              </a:rPr>
              <a:t>Research</a:t>
            </a:r>
            <a:r>
              <a:rPr lang="id-ID" sz="6000" b="1">
                <a:solidFill>
                  <a:schemeClr val="tx1">
                    <a:lumMod val="75000"/>
                    <a:lumOff val="25000"/>
                  </a:schemeClr>
                </a:solidFill>
                <a:cs typeface="Poppins" panose="00000500000000000000" pitchFamily="2" charset="0"/>
              </a:rPr>
              <a:t> Problem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0AFE7-C9F8-0041-9E21-5F8C83A59262}"/>
              </a:ext>
            </a:extLst>
          </p:cNvPr>
          <p:cNvSpPr txBox="1"/>
          <p:nvPr/>
        </p:nvSpPr>
        <p:spPr>
          <a:xfrm>
            <a:off x="6973259" y="3356652"/>
            <a:ext cx="1107199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itchFamily="2" charset="2"/>
              <a:buChar char="Ø"/>
            </a:pPr>
            <a:r>
              <a:rPr lang="id-ID" sz="4000" b="1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Poppins" panose="00000500000000000000" pitchFamily="2" charset="0"/>
              </a:rPr>
              <a:t>Lack</a:t>
            </a:r>
            <a:r>
              <a:rPr lang="id-ID" sz="4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Poppins" panose="00000500000000000000" pitchFamily="2" charset="0"/>
              </a:rPr>
              <a:t> </a:t>
            </a:r>
            <a:r>
              <a:rPr lang="id-ID" sz="4000" b="1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Poppins" panose="00000500000000000000" pitchFamily="2" charset="0"/>
              </a:rPr>
              <a:t>Analytical</a:t>
            </a:r>
            <a:r>
              <a:rPr lang="id-ID" sz="4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Poppins" panose="00000500000000000000" pitchFamily="2" charset="0"/>
              </a:rPr>
              <a:t> </a:t>
            </a:r>
            <a:r>
              <a:rPr lang="id-ID" sz="4000" b="1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Poppins" panose="00000500000000000000" pitchFamily="2" charset="0"/>
              </a:rPr>
              <a:t>Skills</a:t>
            </a:r>
            <a:endParaRPr lang="id-ID" sz="4000" b="1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Poppins" panose="00000500000000000000" pitchFamily="2" charset="0"/>
            </a:endParaRPr>
          </a:p>
          <a:p>
            <a:pPr marL="685800" indent="-685800">
              <a:buFont typeface="Wingdings" pitchFamily="2" charset="2"/>
              <a:buChar char="Ø"/>
            </a:pPr>
            <a:r>
              <a:rPr lang="id-ID" sz="4000" b="1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Poppins" panose="00000500000000000000" pitchFamily="2" charset="0"/>
              </a:rPr>
              <a:t>Inadequancy</a:t>
            </a:r>
            <a:r>
              <a:rPr lang="id-ID" sz="4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Poppins" panose="00000500000000000000" pitchFamily="2" charset="0"/>
              </a:rPr>
              <a:t> </a:t>
            </a:r>
            <a:r>
              <a:rPr lang="id-ID" sz="4000" b="1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Poppins" panose="00000500000000000000" pitchFamily="2" charset="0"/>
              </a:rPr>
              <a:t>of</a:t>
            </a:r>
            <a:r>
              <a:rPr lang="id-ID" sz="4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Poppins" panose="00000500000000000000" pitchFamily="2" charset="0"/>
              </a:rPr>
              <a:t> </a:t>
            </a:r>
            <a:r>
              <a:rPr lang="id-ID" sz="4000" b="1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Poppins" panose="00000500000000000000" pitchFamily="2" charset="0"/>
              </a:rPr>
              <a:t>Traditional</a:t>
            </a:r>
            <a:r>
              <a:rPr lang="id-ID" sz="4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Poppins" panose="00000500000000000000" pitchFamily="2" charset="0"/>
              </a:rPr>
              <a:t> </a:t>
            </a:r>
            <a:r>
              <a:rPr lang="id-ID" sz="4000" b="1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Poppins" panose="00000500000000000000" pitchFamily="2" charset="0"/>
              </a:rPr>
              <a:t>Methods</a:t>
            </a:r>
            <a:endParaRPr lang="id-ID" sz="4000" b="1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Poppins" panose="00000500000000000000" pitchFamily="2" charset="0"/>
            </a:endParaRPr>
          </a:p>
          <a:p>
            <a:pPr marL="685800" indent="-685800">
              <a:buFont typeface="Wingdings" pitchFamily="2" charset="2"/>
              <a:buChar char="Ø"/>
            </a:pPr>
            <a:r>
              <a:rPr lang="id-ID" sz="4000" b="1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Poppins" panose="00000500000000000000" pitchFamily="2" charset="0"/>
              </a:rPr>
              <a:t>Need</a:t>
            </a:r>
            <a:r>
              <a:rPr lang="id-ID" sz="4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Poppins" panose="00000500000000000000" pitchFamily="2" charset="0"/>
              </a:rPr>
              <a:t> </a:t>
            </a:r>
            <a:r>
              <a:rPr lang="id-ID" sz="4000" b="1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Poppins" panose="00000500000000000000" pitchFamily="2" charset="0"/>
              </a:rPr>
              <a:t>Alternative</a:t>
            </a:r>
            <a:r>
              <a:rPr lang="id-ID" sz="4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Poppins" panose="00000500000000000000" pitchFamily="2" charset="0"/>
              </a:rPr>
              <a:t> </a:t>
            </a:r>
            <a:r>
              <a:rPr lang="id-ID" sz="4000" b="1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Poppins" panose="00000500000000000000" pitchFamily="2" charset="0"/>
              </a:rPr>
              <a:t>Approches</a:t>
            </a:r>
            <a:endParaRPr lang="id-ID" sz="4000" b="1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Poppins" panose="00000500000000000000" pitchFamily="2" charset="0"/>
            </a:endParaRPr>
          </a:p>
          <a:p>
            <a:pPr marL="685800" indent="-685800">
              <a:buFont typeface="Wingdings" pitchFamily="2" charset="2"/>
              <a:buChar char="Ø"/>
            </a:pPr>
            <a:r>
              <a:rPr lang="id-ID" sz="4000" b="1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Poppins" panose="00000500000000000000" pitchFamily="2" charset="0"/>
              </a:rPr>
              <a:t>Need</a:t>
            </a:r>
            <a:r>
              <a:rPr lang="id-ID" sz="4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Poppins" panose="00000500000000000000" pitchFamily="2" charset="0"/>
              </a:rPr>
              <a:t> </a:t>
            </a:r>
            <a:r>
              <a:rPr lang="id-ID" sz="4000" b="1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Poppins" panose="00000500000000000000" pitchFamily="2" charset="0"/>
              </a:rPr>
              <a:t>more</a:t>
            </a:r>
            <a:r>
              <a:rPr lang="id-ID" sz="4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Poppins" panose="00000500000000000000" pitchFamily="2" charset="0"/>
              </a:rPr>
              <a:t> </a:t>
            </a:r>
            <a:r>
              <a:rPr lang="id-ID" sz="4000" b="1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Poppins" panose="00000500000000000000" pitchFamily="2" charset="0"/>
              </a:rPr>
              <a:t>personalized</a:t>
            </a:r>
            <a:r>
              <a:rPr lang="id-ID" sz="4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Poppins" panose="00000500000000000000" pitchFamily="2" charset="0"/>
              </a:rPr>
              <a:t> study </a:t>
            </a:r>
            <a:r>
              <a:rPr lang="id-ID" sz="4000" b="1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Poppins" panose="00000500000000000000" pitchFamily="2" charset="0"/>
              </a:rPr>
              <a:t>process</a:t>
            </a:r>
            <a:endParaRPr lang="id-ID" sz="4000" b="1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Poppins" panose="00000500000000000000" pitchFamily="2" charset="0"/>
            </a:endParaRPr>
          </a:p>
          <a:p>
            <a:pPr marL="685800" indent="-685800">
              <a:buFont typeface="Wingdings" pitchFamily="2" charset="2"/>
              <a:buChar char="Ø"/>
            </a:pPr>
            <a:endParaRPr lang="id-ID" sz="4000" b="1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Poppins" panose="00000500000000000000" pitchFamily="2" charset="0"/>
            </a:endParaRPr>
          </a:p>
          <a:p>
            <a:pPr marL="685800" indent="-685800">
              <a:buFont typeface="Wingdings" pitchFamily="2" charset="2"/>
              <a:buChar char="Ø"/>
            </a:pPr>
            <a:endParaRPr lang="id-ID" sz="4000" b="1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Poppins" panose="00000500000000000000" pitchFamily="2" charset="0"/>
            </a:endParaRPr>
          </a:p>
          <a:p>
            <a:pPr marL="685800" indent="-685800">
              <a:buFont typeface="Wingdings" pitchFamily="2" charset="2"/>
              <a:buChar char="Ø"/>
            </a:pPr>
            <a:endParaRPr lang="id-ID" sz="4000" b="1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Poppins" panose="00000500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BD93419-9E7D-6E47-9E1C-FDB693BAC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31" y="3356652"/>
            <a:ext cx="5935574" cy="593557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BB85A7-B613-BC4E-B1DD-564EBA28821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10C767B-EE15-C448-8527-62238348BD75}" type="datetime1">
              <a:rPr lang="en-US" smtClean="0"/>
              <a:t>5/26/2025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8462DD-E511-A040-8644-1923B3B22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C98D2BCE-2C6C-AF4C-5CA4-98A998504791}"/>
              </a:ext>
            </a:extLst>
          </p:cNvPr>
          <p:cNvSpPr txBox="1">
            <a:spLocks/>
          </p:cNvSpPr>
          <p:nvPr/>
        </p:nvSpPr>
        <p:spPr>
          <a:xfrm>
            <a:off x="3310269" y="9676565"/>
            <a:ext cx="839994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400">
                <a:solidFill>
                  <a:srgbClr val="93989C"/>
                </a:solidFill>
                <a:cs typeface="Poppins" panose="00000500000000000000" pitchFamily="2" charset="0"/>
              </a:rPr>
              <a:t>IT21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319174   |   Dissanayake M.G.T.W |  24-25J-233</a:t>
            </a:r>
            <a:endParaRPr lang="en-US">
              <a:solidFill>
                <a:srgbClr val="9398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72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CF3C6E4C-8FA1-4853-8C5D-81E11476C499}"/>
              </a:ext>
            </a:extLst>
          </p:cNvPr>
          <p:cNvGrpSpPr/>
          <p:nvPr/>
        </p:nvGrpSpPr>
        <p:grpSpPr>
          <a:xfrm>
            <a:off x="15353144" y="7431937"/>
            <a:ext cx="687560" cy="687560"/>
            <a:chOff x="5492751" y="2584451"/>
            <a:chExt cx="244475" cy="244475"/>
          </a:xfrm>
          <a:solidFill>
            <a:schemeClr val="bg1"/>
          </a:solidFill>
        </p:grpSpPr>
        <p:sp>
          <p:nvSpPr>
            <p:cNvPr id="76" name="Freeform 167">
              <a:extLst>
                <a:ext uri="{FF2B5EF4-FFF2-40B4-BE49-F238E27FC236}">
                  <a16:creationId xmlns:a16="http://schemas.microsoft.com/office/drawing/2014/main" id="{72456BD5-AE8D-4EC2-BAE0-B094B1EA1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9738" y="2700338"/>
              <a:ext cx="217488" cy="128588"/>
            </a:xfrm>
            <a:custGeom>
              <a:avLst/>
              <a:gdLst>
                <a:gd name="T0" fmla="*/ 39 w 58"/>
                <a:gd name="T1" fmla="*/ 23 h 34"/>
                <a:gd name="T2" fmla="*/ 25 w 58"/>
                <a:gd name="T3" fmla="*/ 0 h 34"/>
                <a:gd name="T4" fmla="*/ 17 w 58"/>
                <a:gd name="T5" fmla="*/ 0 h 34"/>
                <a:gd name="T6" fmla="*/ 29 w 58"/>
                <a:gd name="T7" fmla="*/ 22 h 34"/>
                <a:gd name="T8" fmla="*/ 0 w 58"/>
                <a:gd name="T9" fmla="*/ 34 h 34"/>
                <a:gd name="T10" fmla="*/ 58 w 58"/>
                <a:gd name="T11" fmla="*/ 34 h 34"/>
                <a:gd name="T12" fmla="*/ 39 w 58"/>
                <a:gd name="T13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39" y="23"/>
                  </a:moveTo>
                  <a:cubicBezTo>
                    <a:pt x="37" y="18"/>
                    <a:pt x="31" y="8"/>
                    <a:pt x="25" y="0"/>
                  </a:cubicBezTo>
                  <a:cubicBezTo>
                    <a:pt x="25" y="0"/>
                    <a:pt x="17" y="0"/>
                    <a:pt x="17" y="0"/>
                  </a:cubicBezTo>
                  <a:cubicBezTo>
                    <a:pt x="22" y="6"/>
                    <a:pt x="27" y="15"/>
                    <a:pt x="29" y="22"/>
                  </a:cubicBezTo>
                  <a:cubicBezTo>
                    <a:pt x="16" y="23"/>
                    <a:pt x="5" y="27"/>
                    <a:pt x="0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4" y="28"/>
                    <a:pt x="48" y="24"/>
                    <a:pt x="3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  <p:sp>
          <p:nvSpPr>
            <p:cNvPr id="77" name="Freeform 168">
              <a:extLst>
                <a:ext uri="{FF2B5EF4-FFF2-40B4-BE49-F238E27FC236}">
                  <a16:creationId xmlns:a16="http://schemas.microsoft.com/office/drawing/2014/main" id="{9D681EDC-918F-402C-86B8-EB82A6D79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2751" y="2584451"/>
              <a:ext cx="165100" cy="168275"/>
            </a:xfrm>
            <a:custGeom>
              <a:avLst/>
              <a:gdLst>
                <a:gd name="T0" fmla="*/ 11 w 44"/>
                <a:gd name="T1" fmla="*/ 21 h 45"/>
                <a:gd name="T2" fmla="*/ 12 w 44"/>
                <a:gd name="T3" fmla="*/ 45 h 45"/>
                <a:gd name="T4" fmla="*/ 20 w 44"/>
                <a:gd name="T5" fmla="*/ 25 h 45"/>
                <a:gd name="T6" fmla="*/ 28 w 44"/>
                <a:gd name="T7" fmla="*/ 29 h 45"/>
                <a:gd name="T8" fmla="*/ 26 w 44"/>
                <a:gd name="T9" fmla="*/ 20 h 45"/>
                <a:gd name="T10" fmla="*/ 44 w 44"/>
                <a:gd name="T11" fmla="*/ 29 h 45"/>
                <a:gd name="T12" fmla="*/ 28 w 44"/>
                <a:gd name="T13" fmla="*/ 13 h 45"/>
                <a:gd name="T14" fmla="*/ 40 w 44"/>
                <a:gd name="T15" fmla="*/ 9 h 45"/>
                <a:gd name="T16" fmla="*/ 17 w 44"/>
                <a:gd name="T17" fmla="*/ 11 h 45"/>
                <a:gd name="T18" fmla="*/ 16 w 44"/>
                <a:gd name="T19" fmla="*/ 1 h 45"/>
                <a:gd name="T20" fmla="*/ 11 w 44"/>
                <a:gd name="T21" fmla="*/ 10 h 45"/>
                <a:gd name="T22" fmla="*/ 1 w 44"/>
                <a:gd name="T23" fmla="*/ 5 h 45"/>
                <a:gd name="T24" fmla="*/ 7 w 44"/>
                <a:gd name="T25" fmla="*/ 14 h 45"/>
                <a:gd name="T26" fmla="*/ 1 w 44"/>
                <a:gd name="T27" fmla="*/ 33 h 45"/>
                <a:gd name="T28" fmla="*/ 11 w 44"/>
                <a:gd name="T29" fmla="*/ 2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45">
                  <a:moveTo>
                    <a:pt x="11" y="21"/>
                  </a:moveTo>
                  <a:cubicBezTo>
                    <a:pt x="8" y="26"/>
                    <a:pt x="7" y="32"/>
                    <a:pt x="12" y="45"/>
                  </a:cubicBezTo>
                  <a:cubicBezTo>
                    <a:pt x="12" y="38"/>
                    <a:pt x="17" y="28"/>
                    <a:pt x="20" y="25"/>
                  </a:cubicBezTo>
                  <a:cubicBezTo>
                    <a:pt x="24" y="25"/>
                    <a:pt x="28" y="29"/>
                    <a:pt x="28" y="29"/>
                  </a:cubicBezTo>
                  <a:cubicBezTo>
                    <a:pt x="28" y="25"/>
                    <a:pt x="27" y="23"/>
                    <a:pt x="26" y="20"/>
                  </a:cubicBezTo>
                  <a:cubicBezTo>
                    <a:pt x="32" y="20"/>
                    <a:pt x="41" y="21"/>
                    <a:pt x="44" y="29"/>
                  </a:cubicBezTo>
                  <a:cubicBezTo>
                    <a:pt x="40" y="17"/>
                    <a:pt x="32" y="13"/>
                    <a:pt x="28" y="13"/>
                  </a:cubicBezTo>
                  <a:cubicBezTo>
                    <a:pt x="32" y="9"/>
                    <a:pt x="32" y="9"/>
                    <a:pt x="40" y="9"/>
                  </a:cubicBezTo>
                  <a:cubicBezTo>
                    <a:pt x="28" y="0"/>
                    <a:pt x="20" y="7"/>
                    <a:pt x="17" y="11"/>
                  </a:cubicBezTo>
                  <a:cubicBezTo>
                    <a:pt x="16" y="8"/>
                    <a:pt x="16" y="4"/>
                    <a:pt x="16" y="1"/>
                  </a:cubicBezTo>
                  <a:cubicBezTo>
                    <a:pt x="16" y="1"/>
                    <a:pt x="12" y="5"/>
                    <a:pt x="11" y="10"/>
                  </a:cubicBezTo>
                  <a:cubicBezTo>
                    <a:pt x="6" y="9"/>
                    <a:pt x="1" y="5"/>
                    <a:pt x="1" y="5"/>
                  </a:cubicBezTo>
                  <a:cubicBezTo>
                    <a:pt x="3" y="7"/>
                    <a:pt x="5" y="13"/>
                    <a:pt x="7" y="14"/>
                  </a:cubicBezTo>
                  <a:cubicBezTo>
                    <a:pt x="0" y="19"/>
                    <a:pt x="1" y="33"/>
                    <a:pt x="1" y="33"/>
                  </a:cubicBezTo>
                  <a:cubicBezTo>
                    <a:pt x="5" y="26"/>
                    <a:pt x="7" y="22"/>
                    <a:pt x="1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59B335D-59FD-E147-8120-7B6F72BCF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521" y="-454486"/>
            <a:ext cx="3578387" cy="35783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4CBDF0-5F39-C847-A355-EFD60B8356CA}"/>
              </a:ext>
            </a:extLst>
          </p:cNvPr>
          <p:cNvSpPr txBox="1"/>
          <p:nvPr/>
        </p:nvSpPr>
        <p:spPr>
          <a:xfrm>
            <a:off x="855515" y="212894"/>
            <a:ext cx="882469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d-ID" sz="6000" b="1" err="1">
                <a:solidFill>
                  <a:schemeClr val="tx1">
                    <a:lumMod val="75000"/>
                    <a:lumOff val="25000"/>
                  </a:schemeClr>
                </a:solidFill>
                <a:cs typeface="Poppins"/>
              </a:rPr>
              <a:t>Research</a:t>
            </a:r>
            <a:r>
              <a:rPr lang="id-ID" sz="6000" b="1">
                <a:solidFill>
                  <a:schemeClr val="tx1">
                    <a:lumMod val="75000"/>
                    <a:lumOff val="25000"/>
                  </a:schemeClr>
                </a:solidFill>
                <a:cs typeface="Poppins"/>
              </a:rPr>
              <a:t> Gap</a:t>
            </a:r>
            <a:endParaRPr lang="id-ID" sz="6000" b="1">
              <a:solidFill>
                <a:schemeClr val="tx1">
                  <a:lumMod val="75000"/>
                  <a:lumOff val="25000"/>
                </a:schemeClr>
              </a:solidFill>
              <a:cs typeface="Poppins" panose="00000500000000000000" pitchFamily="2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A84583-C0B7-A946-8DBB-AF69859C460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99219F9-0EF5-874A-B4C5-B01ABCC9D9F7}" type="datetime1">
              <a:rPr lang="en-US" smtClean="0"/>
              <a:t>5/26/2025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A912C3-47C2-FB43-B001-4FE894043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2AA53E6E-A388-D0A6-5187-F89FB2F81B7E}"/>
              </a:ext>
            </a:extLst>
          </p:cNvPr>
          <p:cNvSpPr txBox="1">
            <a:spLocks/>
          </p:cNvSpPr>
          <p:nvPr/>
        </p:nvSpPr>
        <p:spPr>
          <a:xfrm>
            <a:off x="3310269" y="9676565"/>
            <a:ext cx="839994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400">
                <a:solidFill>
                  <a:srgbClr val="93989C"/>
                </a:solidFill>
                <a:cs typeface="Poppins" panose="00000500000000000000" pitchFamily="2" charset="0"/>
              </a:rPr>
              <a:t>IT21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319174   |   Dissanayake M.G.T.W |  24-25J-233</a:t>
            </a:r>
            <a:endParaRPr lang="en-US">
              <a:solidFill>
                <a:srgbClr val="93989C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B79AE3-99CB-FF46-AB48-06141310759B}"/>
              </a:ext>
            </a:extLst>
          </p:cNvPr>
          <p:cNvSpPr/>
          <p:nvPr/>
        </p:nvSpPr>
        <p:spPr>
          <a:xfrm>
            <a:off x="1686520" y="2514554"/>
            <a:ext cx="13714683" cy="369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000"/>
              <a:t>Limited technology integration with Touch Math approach </a:t>
            </a: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000"/>
              <a:t>Students less interactions with existing systems. </a:t>
            </a: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000"/>
              <a:t>Lack personalized platforms.</a:t>
            </a: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endParaRPr lang="id-ID" sz="4000">
              <a:solidFill>
                <a:schemeClr val="tx1">
                  <a:lumMod val="65000"/>
                  <a:lumOff val="35000"/>
                </a:schemeClr>
              </a:solidFill>
              <a:cs typeface="Poppins" panose="000005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4BBB6D-7869-AE42-97C8-7F3C31DB6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7468" y="4217997"/>
            <a:ext cx="4968581" cy="496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51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CF3C6E4C-8FA1-4853-8C5D-81E11476C499}"/>
              </a:ext>
            </a:extLst>
          </p:cNvPr>
          <p:cNvGrpSpPr/>
          <p:nvPr/>
        </p:nvGrpSpPr>
        <p:grpSpPr>
          <a:xfrm>
            <a:off x="15358039" y="8222897"/>
            <a:ext cx="687560" cy="687560"/>
            <a:chOff x="5492751" y="2584451"/>
            <a:chExt cx="244475" cy="244475"/>
          </a:xfrm>
          <a:solidFill>
            <a:schemeClr val="bg1"/>
          </a:solidFill>
        </p:grpSpPr>
        <p:sp>
          <p:nvSpPr>
            <p:cNvPr id="76" name="Freeform 167">
              <a:extLst>
                <a:ext uri="{FF2B5EF4-FFF2-40B4-BE49-F238E27FC236}">
                  <a16:creationId xmlns:a16="http://schemas.microsoft.com/office/drawing/2014/main" id="{72456BD5-AE8D-4EC2-BAE0-B094B1EA1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9738" y="2700338"/>
              <a:ext cx="217488" cy="128588"/>
            </a:xfrm>
            <a:custGeom>
              <a:avLst/>
              <a:gdLst>
                <a:gd name="T0" fmla="*/ 39 w 58"/>
                <a:gd name="T1" fmla="*/ 23 h 34"/>
                <a:gd name="T2" fmla="*/ 25 w 58"/>
                <a:gd name="T3" fmla="*/ 0 h 34"/>
                <a:gd name="T4" fmla="*/ 17 w 58"/>
                <a:gd name="T5" fmla="*/ 0 h 34"/>
                <a:gd name="T6" fmla="*/ 29 w 58"/>
                <a:gd name="T7" fmla="*/ 22 h 34"/>
                <a:gd name="T8" fmla="*/ 0 w 58"/>
                <a:gd name="T9" fmla="*/ 34 h 34"/>
                <a:gd name="T10" fmla="*/ 58 w 58"/>
                <a:gd name="T11" fmla="*/ 34 h 34"/>
                <a:gd name="T12" fmla="*/ 39 w 58"/>
                <a:gd name="T13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39" y="23"/>
                  </a:moveTo>
                  <a:cubicBezTo>
                    <a:pt x="37" y="18"/>
                    <a:pt x="31" y="8"/>
                    <a:pt x="25" y="0"/>
                  </a:cubicBezTo>
                  <a:cubicBezTo>
                    <a:pt x="25" y="0"/>
                    <a:pt x="17" y="0"/>
                    <a:pt x="17" y="0"/>
                  </a:cubicBezTo>
                  <a:cubicBezTo>
                    <a:pt x="22" y="6"/>
                    <a:pt x="27" y="15"/>
                    <a:pt x="29" y="22"/>
                  </a:cubicBezTo>
                  <a:cubicBezTo>
                    <a:pt x="16" y="23"/>
                    <a:pt x="5" y="27"/>
                    <a:pt x="0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4" y="28"/>
                    <a:pt x="48" y="24"/>
                    <a:pt x="3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  <p:sp>
          <p:nvSpPr>
            <p:cNvPr id="77" name="Freeform 168">
              <a:extLst>
                <a:ext uri="{FF2B5EF4-FFF2-40B4-BE49-F238E27FC236}">
                  <a16:creationId xmlns:a16="http://schemas.microsoft.com/office/drawing/2014/main" id="{9D681EDC-918F-402C-86B8-EB82A6D79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2751" y="2584451"/>
              <a:ext cx="165100" cy="168275"/>
            </a:xfrm>
            <a:custGeom>
              <a:avLst/>
              <a:gdLst>
                <a:gd name="T0" fmla="*/ 11 w 44"/>
                <a:gd name="T1" fmla="*/ 21 h 45"/>
                <a:gd name="T2" fmla="*/ 12 w 44"/>
                <a:gd name="T3" fmla="*/ 45 h 45"/>
                <a:gd name="T4" fmla="*/ 20 w 44"/>
                <a:gd name="T5" fmla="*/ 25 h 45"/>
                <a:gd name="T6" fmla="*/ 28 w 44"/>
                <a:gd name="T7" fmla="*/ 29 h 45"/>
                <a:gd name="T8" fmla="*/ 26 w 44"/>
                <a:gd name="T9" fmla="*/ 20 h 45"/>
                <a:gd name="T10" fmla="*/ 44 w 44"/>
                <a:gd name="T11" fmla="*/ 29 h 45"/>
                <a:gd name="T12" fmla="*/ 28 w 44"/>
                <a:gd name="T13" fmla="*/ 13 h 45"/>
                <a:gd name="T14" fmla="*/ 40 w 44"/>
                <a:gd name="T15" fmla="*/ 9 h 45"/>
                <a:gd name="T16" fmla="*/ 17 w 44"/>
                <a:gd name="T17" fmla="*/ 11 h 45"/>
                <a:gd name="T18" fmla="*/ 16 w 44"/>
                <a:gd name="T19" fmla="*/ 1 h 45"/>
                <a:gd name="T20" fmla="*/ 11 w 44"/>
                <a:gd name="T21" fmla="*/ 10 h 45"/>
                <a:gd name="T22" fmla="*/ 1 w 44"/>
                <a:gd name="T23" fmla="*/ 5 h 45"/>
                <a:gd name="T24" fmla="*/ 7 w 44"/>
                <a:gd name="T25" fmla="*/ 14 h 45"/>
                <a:gd name="T26" fmla="*/ 1 w 44"/>
                <a:gd name="T27" fmla="*/ 33 h 45"/>
                <a:gd name="T28" fmla="*/ 11 w 44"/>
                <a:gd name="T29" fmla="*/ 2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45">
                  <a:moveTo>
                    <a:pt x="11" y="21"/>
                  </a:moveTo>
                  <a:cubicBezTo>
                    <a:pt x="8" y="26"/>
                    <a:pt x="7" y="32"/>
                    <a:pt x="12" y="45"/>
                  </a:cubicBezTo>
                  <a:cubicBezTo>
                    <a:pt x="12" y="38"/>
                    <a:pt x="17" y="28"/>
                    <a:pt x="20" y="25"/>
                  </a:cubicBezTo>
                  <a:cubicBezTo>
                    <a:pt x="24" y="25"/>
                    <a:pt x="28" y="29"/>
                    <a:pt x="28" y="29"/>
                  </a:cubicBezTo>
                  <a:cubicBezTo>
                    <a:pt x="28" y="25"/>
                    <a:pt x="27" y="23"/>
                    <a:pt x="26" y="20"/>
                  </a:cubicBezTo>
                  <a:cubicBezTo>
                    <a:pt x="32" y="20"/>
                    <a:pt x="41" y="21"/>
                    <a:pt x="44" y="29"/>
                  </a:cubicBezTo>
                  <a:cubicBezTo>
                    <a:pt x="40" y="17"/>
                    <a:pt x="32" y="13"/>
                    <a:pt x="28" y="13"/>
                  </a:cubicBezTo>
                  <a:cubicBezTo>
                    <a:pt x="32" y="9"/>
                    <a:pt x="32" y="9"/>
                    <a:pt x="40" y="9"/>
                  </a:cubicBezTo>
                  <a:cubicBezTo>
                    <a:pt x="28" y="0"/>
                    <a:pt x="20" y="7"/>
                    <a:pt x="17" y="11"/>
                  </a:cubicBezTo>
                  <a:cubicBezTo>
                    <a:pt x="16" y="8"/>
                    <a:pt x="16" y="4"/>
                    <a:pt x="16" y="1"/>
                  </a:cubicBezTo>
                  <a:cubicBezTo>
                    <a:pt x="16" y="1"/>
                    <a:pt x="12" y="5"/>
                    <a:pt x="11" y="10"/>
                  </a:cubicBezTo>
                  <a:cubicBezTo>
                    <a:pt x="6" y="9"/>
                    <a:pt x="1" y="5"/>
                    <a:pt x="1" y="5"/>
                  </a:cubicBezTo>
                  <a:cubicBezTo>
                    <a:pt x="3" y="7"/>
                    <a:pt x="5" y="13"/>
                    <a:pt x="7" y="14"/>
                  </a:cubicBezTo>
                  <a:cubicBezTo>
                    <a:pt x="0" y="19"/>
                    <a:pt x="1" y="33"/>
                    <a:pt x="1" y="33"/>
                  </a:cubicBezTo>
                  <a:cubicBezTo>
                    <a:pt x="5" y="26"/>
                    <a:pt x="7" y="22"/>
                    <a:pt x="1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F1A19266-A031-6942-92C0-B8FB19814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8428" y="-606973"/>
            <a:ext cx="3578387" cy="3578387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731E07D0-D60E-A040-B38E-E5218924F83D}"/>
              </a:ext>
            </a:extLst>
          </p:cNvPr>
          <p:cNvSpPr txBox="1"/>
          <p:nvPr/>
        </p:nvSpPr>
        <p:spPr>
          <a:xfrm>
            <a:off x="792441" y="281076"/>
            <a:ext cx="98019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6000" b="1">
                <a:solidFill>
                  <a:schemeClr val="tx1">
                    <a:lumMod val="75000"/>
                    <a:lumOff val="25000"/>
                  </a:schemeClr>
                </a:solidFill>
                <a:cs typeface="Poppins" panose="00000500000000000000" pitchFamily="2" charset="0"/>
              </a:rPr>
              <a:t>System </a:t>
            </a:r>
            <a:r>
              <a:rPr lang="id-ID" sz="6000" b="1" err="1">
                <a:solidFill>
                  <a:schemeClr val="tx1">
                    <a:lumMod val="75000"/>
                    <a:lumOff val="25000"/>
                  </a:schemeClr>
                </a:solidFill>
                <a:cs typeface="Poppins" panose="00000500000000000000" pitchFamily="2" charset="0"/>
              </a:rPr>
              <a:t>Comparison</a:t>
            </a:r>
            <a:endParaRPr lang="id-ID" sz="6000" b="1">
              <a:solidFill>
                <a:schemeClr val="tx1">
                  <a:lumMod val="75000"/>
                  <a:lumOff val="25000"/>
                </a:schemeClr>
              </a:solidFill>
              <a:cs typeface="Poppins" panose="00000500000000000000" pitchFamily="2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4BACF3F-4594-DE42-9CAE-ECD6C25AFC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373265"/>
              </p:ext>
            </p:extLst>
          </p:nvPr>
        </p:nvGraphicFramePr>
        <p:xfrm>
          <a:off x="752157" y="1643737"/>
          <a:ext cx="14890614" cy="6344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71053">
                  <a:extLst>
                    <a:ext uri="{9D8B030D-6E8A-4147-A177-3AD203B41FA5}">
                      <a16:colId xmlns:a16="http://schemas.microsoft.com/office/drawing/2014/main" val="6100330"/>
                    </a:ext>
                  </a:extLst>
                </a:gridCol>
                <a:gridCol w="1439333">
                  <a:extLst>
                    <a:ext uri="{9D8B030D-6E8A-4147-A177-3AD203B41FA5}">
                      <a16:colId xmlns:a16="http://schemas.microsoft.com/office/drawing/2014/main" val="2221822594"/>
                    </a:ext>
                  </a:extLst>
                </a:gridCol>
                <a:gridCol w="1811867">
                  <a:extLst>
                    <a:ext uri="{9D8B030D-6E8A-4147-A177-3AD203B41FA5}">
                      <a16:colId xmlns:a16="http://schemas.microsoft.com/office/drawing/2014/main" val="3387585428"/>
                    </a:ext>
                  </a:extLst>
                </a:gridCol>
                <a:gridCol w="1947333">
                  <a:extLst>
                    <a:ext uri="{9D8B030D-6E8A-4147-A177-3AD203B41FA5}">
                      <a16:colId xmlns:a16="http://schemas.microsoft.com/office/drawing/2014/main" val="21059154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50385444"/>
                    </a:ext>
                  </a:extLst>
                </a:gridCol>
                <a:gridCol w="1989028">
                  <a:extLst>
                    <a:ext uri="{9D8B030D-6E8A-4147-A177-3AD203B41FA5}">
                      <a16:colId xmlns:a16="http://schemas.microsoft.com/office/drawing/2014/main" val="1503105417"/>
                    </a:ext>
                  </a:extLst>
                </a:gridCol>
              </a:tblGrid>
              <a:tr h="447148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Lexayudha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888768"/>
                  </a:ext>
                </a:extLst>
              </a:tr>
              <a:tr h="698195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Use TouchMath 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472021"/>
                  </a:ext>
                </a:extLst>
              </a:tr>
              <a:tr h="795867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Technology 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677886"/>
                  </a:ext>
                </a:extLst>
              </a:tr>
              <a:tr h="846666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Personalized Activities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000995"/>
                  </a:ext>
                </a:extLst>
              </a:tr>
              <a:tr h="1007534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Use Attractive interfaces (Multisensory)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9153369"/>
                  </a:ext>
                </a:extLst>
              </a:tr>
              <a:tr h="855133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Voice Recognition Techniques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245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Provide activities to improve the math concepts.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749168"/>
                  </a:ext>
                </a:extLst>
              </a:tr>
              <a:tr h="692823"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/>
                        <a:t>Teaching 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482321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8F93EEAF-79CD-B54F-8A98-4B72AD954FF6}"/>
              </a:ext>
            </a:extLst>
          </p:cNvPr>
          <p:cNvGrpSpPr/>
          <p:nvPr/>
        </p:nvGrpSpPr>
        <p:grpSpPr>
          <a:xfrm>
            <a:off x="6784324" y="2271439"/>
            <a:ext cx="8435070" cy="5716316"/>
            <a:chOff x="7425463" y="3936184"/>
            <a:chExt cx="8435070" cy="5716316"/>
          </a:xfrm>
        </p:grpSpPr>
        <p:pic>
          <p:nvPicPr>
            <p:cNvPr id="15" name="Graphic 14" descr="Checkmark">
              <a:extLst>
                <a:ext uri="{FF2B5EF4-FFF2-40B4-BE49-F238E27FC236}">
                  <a16:creationId xmlns:a16="http://schemas.microsoft.com/office/drawing/2014/main" id="{E42FCD55-D038-F743-9838-C9FEFF5DE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25463" y="3952680"/>
              <a:ext cx="533516" cy="534559"/>
            </a:xfrm>
            <a:prstGeom prst="rect">
              <a:avLst/>
            </a:prstGeom>
          </p:spPr>
        </p:pic>
        <p:pic>
          <p:nvPicPr>
            <p:cNvPr id="16" name="Graphic 15" descr="Close">
              <a:extLst>
                <a:ext uri="{FF2B5EF4-FFF2-40B4-BE49-F238E27FC236}">
                  <a16:creationId xmlns:a16="http://schemas.microsoft.com/office/drawing/2014/main" id="{33078AC0-D29B-4B4A-AA2E-039F5527C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25463" y="4715264"/>
              <a:ext cx="533516" cy="551054"/>
            </a:xfrm>
            <a:prstGeom prst="rect">
              <a:avLst/>
            </a:prstGeom>
          </p:spPr>
        </p:pic>
        <p:pic>
          <p:nvPicPr>
            <p:cNvPr id="17" name="Graphic 16" descr="Checkmark">
              <a:extLst>
                <a:ext uri="{FF2B5EF4-FFF2-40B4-BE49-F238E27FC236}">
                  <a16:creationId xmlns:a16="http://schemas.microsoft.com/office/drawing/2014/main" id="{EF345525-602E-B64C-9C7C-1EE0FFBBC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43999" y="3952680"/>
              <a:ext cx="533516" cy="534559"/>
            </a:xfrm>
            <a:prstGeom prst="rect">
              <a:avLst/>
            </a:prstGeom>
          </p:spPr>
        </p:pic>
        <p:pic>
          <p:nvPicPr>
            <p:cNvPr id="18" name="Graphic 17" descr="Checkmark">
              <a:extLst>
                <a:ext uri="{FF2B5EF4-FFF2-40B4-BE49-F238E27FC236}">
                  <a16:creationId xmlns:a16="http://schemas.microsoft.com/office/drawing/2014/main" id="{EC31B998-D44F-5044-96CE-AAAFDE42C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862535" y="3952679"/>
              <a:ext cx="533516" cy="534559"/>
            </a:xfrm>
            <a:prstGeom prst="rect">
              <a:avLst/>
            </a:prstGeom>
          </p:spPr>
        </p:pic>
        <p:pic>
          <p:nvPicPr>
            <p:cNvPr id="19" name="Graphic 18" descr="Checkmark">
              <a:extLst>
                <a:ext uri="{FF2B5EF4-FFF2-40B4-BE49-F238E27FC236}">
                  <a16:creationId xmlns:a16="http://schemas.microsoft.com/office/drawing/2014/main" id="{2A8B9DD5-7523-7743-8CE2-5F8B4641C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233743" y="3975160"/>
              <a:ext cx="533516" cy="534559"/>
            </a:xfrm>
            <a:prstGeom prst="rect">
              <a:avLst/>
            </a:prstGeom>
          </p:spPr>
        </p:pic>
        <p:pic>
          <p:nvPicPr>
            <p:cNvPr id="20" name="Graphic 19" descr="Close">
              <a:extLst>
                <a:ext uri="{FF2B5EF4-FFF2-40B4-BE49-F238E27FC236}">
                  <a16:creationId xmlns:a16="http://schemas.microsoft.com/office/drawing/2014/main" id="{C0796EE8-C939-3945-9AD1-E3E764E44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923069" y="3936184"/>
              <a:ext cx="533516" cy="551054"/>
            </a:xfrm>
            <a:prstGeom prst="rect">
              <a:avLst/>
            </a:prstGeom>
          </p:spPr>
        </p:pic>
        <p:pic>
          <p:nvPicPr>
            <p:cNvPr id="21" name="Graphic 20" descr="Checkmark">
              <a:extLst>
                <a:ext uri="{FF2B5EF4-FFF2-40B4-BE49-F238E27FC236}">
                  <a16:creationId xmlns:a16="http://schemas.microsoft.com/office/drawing/2014/main" id="{BC049DB1-E1AB-F648-B04B-9958FFC0D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43999" y="4707354"/>
              <a:ext cx="533516" cy="534559"/>
            </a:xfrm>
            <a:prstGeom prst="rect">
              <a:avLst/>
            </a:prstGeom>
          </p:spPr>
        </p:pic>
        <p:pic>
          <p:nvPicPr>
            <p:cNvPr id="22" name="Graphic 21" descr="Checkmark">
              <a:extLst>
                <a:ext uri="{FF2B5EF4-FFF2-40B4-BE49-F238E27FC236}">
                  <a16:creationId xmlns:a16="http://schemas.microsoft.com/office/drawing/2014/main" id="{0A9B465B-E4E8-E342-825B-838AA5292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29181" y="4715264"/>
              <a:ext cx="533516" cy="534559"/>
            </a:xfrm>
            <a:prstGeom prst="rect">
              <a:avLst/>
            </a:prstGeom>
          </p:spPr>
        </p:pic>
        <p:pic>
          <p:nvPicPr>
            <p:cNvPr id="23" name="Graphic 22" descr="Checkmark">
              <a:extLst>
                <a:ext uri="{FF2B5EF4-FFF2-40B4-BE49-F238E27FC236}">
                  <a16:creationId xmlns:a16="http://schemas.microsoft.com/office/drawing/2014/main" id="{0A4D5725-0DAF-6644-BF12-62250652C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97024" y="4707353"/>
              <a:ext cx="533516" cy="534559"/>
            </a:xfrm>
            <a:prstGeom prst="rect">
              <a:avLst/>
            </a:prstGeom>
          </p:spPr>
        </p:pic>
        <p:pic>
          <p:nvPicPr>
            <p:cNvPr id="24" name="Graphic 23" descr="Checkmark">
              <a:extLst>
                <a:ext uri="{FF2B5EF4-FFF2-40B4-BE49-F238E27FC236}">
                  <a16:creationId xmlns:a16="http://schemas.microsoft.com/office/drawing/2014/main" id="{21ADAFC3-0494-6549-B9CD-4B7B2301D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287448" y="4723511"/>
              <a:ext cx="533516" cy="534559"/>
            </a:xfrm>
            <a:prstGeom prst="rect">
              <a:avLst/>
            </a:prstGeom>
          </p:spPr>
        </p:pic>
        <p:pic>
          <p:nvPicPr>
            <p:cNvPr id="25" name="Graphic 24" descr="Close">
              <a:extLst>
                <a:ext uri="{FF2B5EF4-FFF2-40B4-BE49-F238E27FC236}">
                  <a16:creationId xmlns:a16="http://schemas.microsoft.com/office/drawing/2014/main" id="{19ECE42E-4130-1C4C-872F-9ED510CF5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25463" y="5494343"/>
              <a:ext cx="533516" cy="551054"/>
            </a:xfrm>
            <a:prstGeom prst="rect">
              <a:avLst/>
            </a:prstGeom>
          </p:spPr>
        </p:pic>
        <p:pic>
          <p:nvPicPr>
            <p:cNvPr id="26" name="Graphic 25" descr="Close">
              <a:extLst>
                <a:ext uri="{FF2B5EF4-FFF2-40B4-BE49-F238E27FC236}">
                  <a16:creationId xmlns:a16="http://schemas.microsoft.com/office/drawing/2014/main" id="{33DECBA8-0105-644E-8F4B-350D9E65F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43999" y="5504315"/>
              <a:ext cx="533516" cy="551054"/>
            </a:xfrm>
            <a:prstGeom prst="rect">
              <a:avLst/>
            </a:prstGeom>
          </p:spPr>
        </p:pic>
        <p:pic>
          <p:nvPicPr>
            <p:cNvPr id="27" name="Graphic 26" descr="Close">
              <a:extLst>
                <a:ext uri="{FF2B5EF4-FFF2-40B4-BE49-F238E27FC236}">
                  <a16:creationId xmlns:a16="http://schemas.microsoft.com/office/drawing/2014/main" id="{7668903E-CE35-3C44-93FA-A8E3FEB24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51056" y="5517045"/>
              <a:ext cx="533516" cy="551054"/>
            </a:xfrm>
            <a:prstGeom prst="rect">
              <a:avLst/>
            </a:prstGeom>
          </p:spPr>
        </p:pic>
        <p:pic>
          <p:nvPicPr>
            <p:cNvPr id="28" name="Graphic 27" descr="Close">
              <a:extLst>
                <a:ext uri="{FF2B5EF4-FFF2-40B4-BE49-F238E27FC236}">
                  <a16:creationId xmlns:a16="http://schemas.microsoft.com/office/drawing/2014/main" id="{D567B958-676B-8C45-BF8B-C4604C8A4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25463" y="7424315"/>
              <a:ext cx="533516" cy="551054"/>
            </a:xfrm>
            <a:prstGeom prst="rect">
              <a:avLst/>
            </a:prstGeom>
          </p:spPr>
        </p:pic>
        <p:pic>
          <p:nvPicPr>
            <p:cNvPr id="29" name="Graphic 28" descr="Close">
              <a:extLst>
                <a:ext uri="{FF2B5EF4-FFF2-40B4-BE49-F238E27FC236}">
                  <a16:creationId xmlns:a16="http://schemas.microsoft.com/office/drawing/2014/main" id="{18C28B58-EE2D-5941-9B9E-4F0278F6D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25463" y="6445088"/>
              <a:ext cx="533516" cy="551054"/>
            </a:xfrm>
            <a:prstGeom prst="rect">
              <a:avLst/>
            </a:prstGeom>
          </p:spPr>
        </p:pic>
        <p:pic>
          <p:nvPicPr>
            <p:cNvPr id="30" name="Graphic 29" descr="Checkmark">
              <a:extLst>
                <a:ext uri="{FF2B5EF4-FFF2-40B4-BE49-F238E27FC236}">
                  <a16:creationId xmlns:a16="http://schemas.microsoft.com/office/drawing/2014/main" id="{3194C0A9-0680-9B46-B81C-5FF9B296E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97024" y="5502590"/>
              <a:ext cx="533516" cy="534559"/>
            </a:xfrm>
            <a:prstGeom prst="rect">
              <a:avLst/>
            </a:prstGeom>
          </p:spPr>
        </p:pic>
        <p:pic>
          <p:nvPicPr>
            <p:cNvPr id="31" name="Graphic 30" descr="Checkmark">
              <a:extLst>
                <a:ext uri="{FF2B5EF4-FFF2-40B4-BE49-F238E27FC236}">
                  <a16:creationId xmlns:a16="http://schemas.microsoft.com/office/drawing/2014/main" id="{08B9EF6A-59BC-464E-9B24-06C12CD53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287448" y="5492749"/>
              <a:ext cx="533516" cy="534559"/>
            </a:xfrm>
            <a:prstGeom prst="rect">
              <a:avLst/>
            </a:prstGeom>
          </p:spPr>
        </p:pic>
        <p:pic>
          <p:nvPicPr>
            <p:cNvPr id="32" name="Graphic 31" descr="Close">
              <a:extLst>
                <a:ext uri="{FF2B5EF4-FFF2-40B4-BE49-F238E27FC236}">
                  <a16:creationId xmlns:a16="http://schemas.microsoft.com/office/drawing/2014/main" id="{B88D7867-B009-BE43-85FC-94517F1D7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43999" y="6435699"/>
              <a:ext cx="533516" cy="551054"/>
            </a:xfrm>
            <a:prstGeom prst="rect">
              <a:avLst/>
            </a:prstGeom>
          </p:spPr>
        </p:pic>
        <p:pic>
          <p:nvPicPr>
            <p:cNvPr id="33" name="Graphic 32" descr="Close">
              <a:extLst>
                <a:ext uri="{FF2B5EF4-FFF2-40B4-BE49-F238E27FC236}">
                  <a16:creationId xmlns:a16="http://schemas.microsoft.com/office/drawing/2014/main" id="{E07C6285-0DC2-3E49-93A0-CE3F70EC5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51056" y="6448429"/>
              <a:ext cx="533516" cy="551054"/>
            </a:xfrm>
            <a:prstGeom prst="rect">
              <a:avLst/>
            </a:prstGeom>
          </p:spPr>
        </p:pic>
        <p:pic>
          <p:nvPicPr>
            <p:cNvPr id="34" name="Graphic 33" descr="Checkmark">
              <a:extLst>
                <a:ext uri="{FF2B5EF4-FFF2-40B4-BE49-F238E27FC236}">
                  <a16:creationId xmlns:a16="http://schemas.microsoft.com/office/drawing/2014/main" id="{3F102CAD-3672-4B4B-9CB3-17323AD61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287448" y="6424133"/>
              <a:ext cx="533516" cy="534559"/>
            </a:xfrm>
            <a:prstGeom prst="rect">
              <a:avLst/>
            </a:prstGeom>
          </p:spPr>
        </p:pic>
        <p:pic>
          <p:nvPicPr>
            <p:cNvPr id="35" name="Graphic 34" descr="Checkmark">
              <a:extLst>
                <a:ext uri="{FF2B5EF4-FFF2-40B4-BE49-F238E27FC236}">
                  <a16:creationId xmlns:a16="http://schemas.microsoft.com/office/drawing/2014/main" id="{ADB7707D-2633-5247-BD35-1213EA052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036593" y="6414566"/>
              <a:ext cx="533516" cy="534559"/>
            </a:xfrm>
            <a:prstGeom prst="rect">
              <a:avLst/>
            </a:prstGeom>
          </p:spPr>
        </p:pic>
        <p:pic>
          <p:nvPicPr>
            <p:cNvPr id="50" name="Graphic 49" descr="Close">
              <a:extLst>
                <a:ext uri="{FF2B5EF4-FFF2-40B4-BE49-F238E27FC236}">
                  <a16:creationId xmlns:a16="http://schemas.microsoft.com/office/drawing/2014/main" id="{DCD05127-7C44-1C45-80F9-1709088CC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43999" y="7452065"/>
              <a:ext cx="533516" cy="551054"/>
            </a:xfrm>
            <a:prstGeom prst="rect">
              <a:avLst/>
            </a:prstGeom>
          </p:spPr>
        </p:pic>
        <p:pic>
          <p:nvPicPr>
            <p:cNvPr id="51" name="Graphic 50" descr="Close">
              <a:extLst>
                <a:ext uri="{FF2B5EF4-FFF2-40B4-BE49-F238E27FC236}">
                  <a16:creationId xmlns:a16="http://schemas.microsoft.com/office/drawing/2014/main" id="{5D5D8BC1-B997-4B45-9561-F879E3022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51056" y="7464795"/>
              <a:ext cx="533516" cy="551054"/>
            </a:xfrm>
            <a:prstGeom prst="rect">
              <a:avLst/>
            </a:prstGeom>
          </p:spPr>
        </p:pic>
        <p:pic>
          <p:nvPicPr>
            <p:cNvPr id="52" name="Graphic 51" descr="Checkmark">
              <a:extLst>
                <a:ext uri="{FF2B5EF4-FFF2-40B4-BE49-F238E27FC236}">
                  <a16:creationId xmlns:a16="http://schemas.microsoft.com/office/drawing/2014/main" id="{45BE03FC-40B3-8A41-8A12-68D808618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287448" y="7440499"/>
              <a:ext cx="533516" cy="534559"/>
            </a:xfrm>
            <a:prstGeom prst="rect">
              <a:avLst/>
            </a:prstGeom>
          </p:spPr>
        </p:pic>
        <p:pic>
          <p:nvPicPr>
            <p:cNvPr id="53" name="Graphic 52" descr="Checkmark">
              <a:extLst>
                <a:ext uri="{FF2B5EF4-FFF2-40B4-BE49-F238E27FC236}">
                  <a16:creationId xmlns:a16="http://schemas.microsoft.com/office/drawing/2014/main" id="{E230B249-A3EC-5340-B905-CE3AF6604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036593" y="7430932"/>
              <a:ext cx="533516" cy="534559"/>
            </a:xfrm>
            <a:prstGeom prst="rect">
              <a:avLst/>
            </a:prstGeom>
          </p:spPr>
        </p:pic>
        <p:pic>
          <p:nvPicPr>
            <p:cNvPr id="54" name="Graphic 53" descr="Close">
              <a:extLst>
                <a:ext uri="{FF2B5EF4-FFF2-40B4-BE49-F238E27FC236}">
                  <a16:creationId xmlns:a16="http://schemas.microsoft.com/office/drawing/2014/main" id="{65AA43E0-0921-9244-B02F-3FC304D91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34909" y="8322367"/>
              <a:ext cx="533516" cy="551054"/>
            </a:xfrm>
            <a:prstGeom prst="rect">
              <a:avLst/>
            </a:prstGeom>
          </p:spPr>
        </p:pic>
        <p:pic>
          <p:nvPicPr>
            <p:cNvPr id="55" name="Graphic 54" descr="Close">
              <a:extLst>
                <a:ext uri="{FF2B5EF4-FFF2-40B4-BE49-F238E27FC236}">
                  <a16:creationId xmlns:a16="http://schemas.microsoft.com/office/drawing/2014/main" id="{B9E7BD01-BBF2-6349-B761-05E58F007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53445" y="8312978"/>
              <a:ext cx="533516" cy="551054"/>
            </a:xfrm>
            <a:prstGeom prst="rect">
              <a:avLst/>
            </a:prstGeom>
          </p:spPr>
        </p:pic>
        <p:pic>
          <p:nvPicPr>
            <p:cNvPr id="56" name="Graphic 55" descr="Close">
              <a:extLst>
                <a:ext uri="{FF2B5EF4-FFF2-40B4-BE49-F238E27FC236}">
                  <a16:creationId xmlns:a16="http://schemas.microsoft.com/office/drawing/2014/main" id="{87C31E30-B588-7648-BC5F-A25AEE62D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60502" y="8325708"/>
              <a:ext cx="533516" cy="551054"/>
            </a:xfrm>
            <a:prstGeom prst="rect">
              <a:avLst/>
            </a:prstGeom>
          </p:spPr>
        </p:pic>
        <p:pic>
          <p:nvPicPr>
            <p:cNvPr id="57" name="Graphic 56" descr="Checkmark">
              <a:extLst>
                <a:ext uri="{FF2B5EF4-FFF2-40B4-BE49-F238E27FC236}">
                  <a16:creationId xmlns:a16="http://schemas.microsoft.com/office/drawing/2014/main" id="{651270F7-8055-B44B-A893-AB9F0609C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296894" y="8301412"/>
              <a:ext cx="533516" cy="534559"/>
            </a:xfrm>
            <a:prstGeom prst="rect">
              <a:avLst/>
            </a:prstGeom>
          </p:spPr>
        </p:pic>
        <p:pic>
          <p:nvPicPr>
            <p:cNvPr id="58" name="Graphic 57" descr="Checkmark">
              <a:extLst>
                <a:ext uri="{FF2B5EF4-FFF2-40B4-BE49-F238E27FC236}">
                  <a16:creationId xmlns:a16="http://schemas.microsoft.com/office/drawing/2014/main" id="{34F60326-E311-2446-89E8-B771E2CB6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046039" y="8291845"/>
              <a:ext cx="533516" cy="534559"/>
            </a:xfrm>
            <a:prstGeom prst="rect">
              <a:avLst/>
            </a:prstGeom>
          </p:spPr>
        </p:pic>
        <p:pic>
          <p:nvPicPr>
            <p:cNvPr id="59" name="Graphic 58" descr="Close">
              <a:extLst>
                <a:ext uri="{FF2B5EF4-FFF2-40B4-BE49-F238E27FC236}">
                  <a16:creationId xmlns:a16="http://schemas.microsoft.com/office/drawing/2014/main" id="{DA2B0CA7-6A11-E641-8466-061752768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47260" y="9101446"/>
              <a:ext cx="533516" cy="551054"/>
            </a:xfrm>
            <a:prstGeom prst="rect">
              <a:avLst/>
            </a:prstGeom>
          </p:spPr>
        </p:pic>
        <p:pic>
          <p:nvPicPr>
            <p:cNvPr id="65" name="Graphic 64" descr="Checkmark">
              <a:extLst>
                <a:ext uri="{FF2B5EF4-FFF2-40B4-BE49-F238E27FC236}">
                  <a16:creationId xmlns:a16="http://schemas.microsoft.com/office/drawing/2014/main" id="{F663316F-7CF8-314D-9E8E-62AA5162D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83568" y="9074536"/>
              <a:ext cx="533516" cy="534559"/>
            </a:xfrm>
            <a:prstGeom prst="rect">
              <a:avLst/>
            </a:prstGeom>
          </p:spPr>
        </p:pic>
        <p:pic>
          <p:nvPicPr>
            <p:cNvPr id="66" name="Graphic 65" descr="Checkmark">
              <a:extLst>
                <a:ext uri="{FF2B5EF4-FFF2-40B4-BE49-F238E27FC236}">
                  <a16:creationId xmlns:a16="http://schemas.microsoft.com/office/drawing/2014/main" id="{8DD180A1-93AB-B049-BF82-F9018E34F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68750" y="9082446"/>
              <a:ext cx="533516" cy="534559"/>
            </a:xfrm>
            <a:prstGeom prst="rect">
              <a:avLst/>
            </a:prstGeom>
          </p:spPr>
        </p:pic>
        <p:pic>
          <p:nvPicPr>
            <p:cNvPr id="67" name="Graphic 66" descr="Checkmark">
              <a:extLst>
                <a:ext uri="{FF2B5EF4-FFF2-40B4-BE49-F238E27FC236}">
                  <a16:creationId xmlns:a16="http://schemas.microsoft.com/office/drawing/2014/main" id="{C8B60747-8511-8A44-892C-D2646F69F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036593" y="9074535"/>
              <a:ext cx="533516" cy="534559"/>
            </a:xfrm>
            <a:prstGeom prst="rect">
              <a:avLst/>
            </a:prstGeom>
          </p:spPr>
        </p:pic>
        <p:pic>
          <p:nvPicPr>
            <p:cNvPr id="68" name="Graphic 67" descr="Checkmark">
              <a:extLst>
                <a:ext uri="{FF2B5EF4-FFF2-40B4-BE49-F238E27FC236}">
                  <a16:creationId xmlns:a16="http://schemas.microsoft.com/office/drawing/2014/main" id="{06A7E218-CAFD-2340-9822-685D95D28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327017" y="9090693"/>
              <a:ext cx="533516" cy="534559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6904C7A1-3E72-7C44-88F6-520139B74BDA}"/>
              </a:ext>
            </a:extLst>
          </p:cNvPr>
          <p:cNvSpPr/>
          <p:nvPr/>
        </p:nvSpPr>
        <p:spPr>
          <a:xfrm>
            <a:off x="931751" y="8256229"/>
            <a:ext cx="14890614" cy="99001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200">
                <a:solidFill>
                  <a:srgbClr val="000000"/>
                </a:solidFill>
                <a:latin typeface="+mj-lt"/>
                <a:ea typeface="Montserrat Classic"/>
                <a:cs typeface="Montserrat Classic"/>
                <a:sym typeface="Montserrat Classic"/>
              </a:rPr>
              <a:t>A - A review of the articles about </a:t>
            </a:r>
            <a:r>
              <a:rPr lang="en-US" sz="3200" err="1">
                <a:solidFill>
                  <a:srgbClr val="000000"/>
                </a:solidFill>
                <a:latin typeface="+mj-lt"/>
                <a:ea typeface="Montserrat Classic"/>
                <a:cs typeface="Montserrat Classic"/>
                <a:sym typeface="Montserrat Classic"/>
              </a:rPr>
              <a:t>TouchMath</a:t>
            </a:r>
            <a:r>
              <a:rPr lang="en-US" sz="3200">
                <a:solidFill>
                  <a:srgbClr val="000000"/>
                </a:solidFill>
                <a:latin typeface="+mj-lt"/>
                <a:ea typeface="Montserrat Classic"/>
                <a:cs typeface="Montserrat Classic"/>
                <a:sym typeface="Montserrat Classic"/>
              </a:rPr>
              <a:t> [1]						B - Touch math pro[3]</a:t>
            </a:r>
          </a:p>
          <a:p>
            <a:pPr>
              <a:lnSpc>
                <a:spcPts val="3500"/>
              </a:lnSpc>
            </a:pPr>
            <a:r>
              <a:rPr lang="en-US" sz="3200">
                <a:solidFill>
                  <a:srgbClr val="000000"/>
                </a:solidFill>
                <a:latin typeface="+mj-lt"/>
                <a:ea typeface="Montserrat Classic"/>
                <a:cs typeface="Montserrat Classic"/>
                <a:sym typeface="Montserrat Classic"/>
              </a:rPr>
              <a:t>C - </a:t>
            </a:r>
            <a:r>
              <a:rPr lang="en-US" sz="3200" err="1">
                <a:solidFill>
                  <a:srgbClr val="000000"/>
                </a:solidFill>
                <a:latin typeface="+mj-lt"/>
                <a:ea typeface="Montserrat Classic"/>
                <a:cs typeface="Montserrat Classic"/>
                <a:sym typeface="Montserrat Classic"/>
              </a:rPr>
              <a:t>TouchMath</a:t>
            </a:r>
            <a:r>
              <a:rPr lang="en-US" sz="3200">
                <a:solidFill>
                  <a:srgbClr val="000000"/>
                </a:solidFill>
                <a:latin typeface="+mj-lt"/>
                <a:ea typeface="Montserrat Classic"/>
                <a:cs typeface="Montserrat Classic"/>
                <a:sym typeface="Montserrat Classic"/>
              </a:rPr>
              <a:t> Tutor Kindergarten Demo[2]								D - </a:t>
            </a:r>
            <a:r>
              <a:rPr lang="en-US" sz="3200" err="1">
                <a:solidFill>
                  <a:srgbClr val="000000"/>
                </a:solidFill>
                <a:latin typeface="+mj-lt"/>
                <a:ea typeface="Montserrat Classic"/>
                <a:cs typeface="Montserrat Classic"/>
                <a:sym typeface="Montserrat Classic"/>
              </a:rPr>
              <a:t>Nanashilpa</a:t>
            </a:r>
            <a:endParaRPr lang="en-US" sz="3200">
              <a:solidFill>
                <a:srgbClr val="000000"/>
              </a:solidFill>
              <a:latin typeface="+mj-lt"/>
              <a:ea typeface="Montserrat Classic"/>
              <a:cs typeface="Montserrat Classic"/>
              <a:sym typeface="Montserrat Classic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F9A38-6DBB-964C-8537-D35F899105E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1A6D295-CDD2-3D4A-916F-C58CE3B71012}" type="datetime1">
              <a:rPr lang="en-US" smtClean="0"/>
              <a:t>5/26/2025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0A8AE7-86AA-0B44-B60B-57B1C8196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8E43D05E-1FE5-36D8-C17E-FAA32CFC364E}"/>
              </a:ext>
            </a:extLst>
          </p:cNvPr>
          <p:cNvSpPr txBox="1">
            <a:spLocks/>
          </p:cNvSpPr>
          <p:nvPr/>
        </p:nvSpPr>
        <p:spPr>
          <a:xfrm>
            <a:off x="3310269" y="9676565"/>
            <a:ext cx="839994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400">
                <a:solidFill>
                  <a:srgbClr val="93989C"/>
                </a:solidFill>
                <a:cs typeface="Poppins" panose="00000500000000000000" pitchFamily="2" charset="0"/>
              </a:rPr>
              <a:t>IT21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319174   |   Dissanayake M.G.T.W |  24-25J-233</a:t>
            </a:r>
            <a:endParaRPr lang="en-US">
              <a:solidFill>
                <a:srgbClr val="9398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254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CF3C6E4C-8FA1-4853-8C5D-81E11476C499}"/>
              </a:ext>
            </a:extLst>
          </p:cNvPr>
          <p:cNvGrpSpPr/>
          <p:nvPr/>
        </p:nvGrpSpPr>
        <p:grpSpPr>
          <a:xfrm>
            <a:off x="15353144" y="7431937"/>
            <a:ext cx="687560" cy="687560"/>
            <a:chOff x="5492751" y="2584451"/>
            <a:chExt cx="244475" cy="244475"/>
          </a:xfrm>
          <a:solidFill>
            <a:schemeClr val="bg1"/>
          </a:solidFill>
        </p:grpSpPr>
        <p:sp>
          <p:nvSpPr>
            <p:cNvPr id="76" name="Freeform 167">
              <a:extLst>
                <a:ext uri="{FF2B5EF4-FFF2-40B4-BE49-F238E27FC236}">
                  <a16:creationId xmlns:a16="http://schemas.microsoft.com/office/drawing/2014/main" id="{72456BD5-AE8D-4EC2-BAE0-B094B1EA1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9738" y="2700338"/>
              <a:ext cx="217488" cy="128588"/>
            </a:xfrm>
            <a:custGeom>
              <a:avLst/>
              <a:gdLst>
                <a:gd name="T0" fmla="*/ 39 w 58"/>
                <a:gd name="T1" fmla="*/ 23 h 34"/>
                <a:gd name="T2" fmla="*/ 25 w 58"/>
                <a:gd name="T3" fmla="*/ 0 h 34"/>
                <a:gd name="T4" fmla="*/ 17 w 58"/>
                <a:gd name="T5" fmla="*/ 0 h 34"/>
                <a:gd name="T6" fmla="*/ 29 w 58"/>
                <a:gd name="T7" fmla="*/ 22 h 34"/>
                <a:gd name="T8" fmla="*/ 0 w 58"/>
                <a:gd name="T9" fmla="*/ 34 h 34"/>
                <a:gd name="T10" fmla="*/ 58 w 58"/>
                <a:gd name="T11" fmla="*/ 34 h 34"/>
                <a:gd name="T12" fmla="*/ 39 w 58"/>
                <a:gd name="T13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39" y="23"/>
                  </a:moveTo>
                  <a:cubicBezTo>
                    <a:pt x="37" y="18"/>
                    <a:pt x="31" y="8"/>
                    <a:pt x="25" y="0"/>
                  </a:cubicBezTo>
                  <a:cubicBezTo>
                    <a:pt x="25" y="0"/>
                    <a:pt x="17" y="0"/>
                    <a:pt x="17" y="0"/>
                  </a:cubicBezTo>
                  <a:cubicBezTo>
                    <a:pt x="22" y="6"/>
                    <a:pt x="27" y="15"/>
                    <a:pt x="29" y="22"/>
                  </a:cubicBezTo>
                  <a:cubicBezTo>
                    <a:pt x="16" y="23"/>
                    <a:pt x="5" y="27"/>
                    <a:pt x="0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4" y="28"/>
                    <a:pt x="48" y="24"/>
                    <a:pt x="3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  <p:sp>
          <p:nvSpPr>
            <p:cNvPr id="77" name="Freeform 168">
              <a:extLst>
                <a:ext uri="{FF2B5EF4-FFF2-40B4-BE49-F238E27FC236}">
                  <a16:creationId xmlns:a16="http://schemas.microsoft.com/office/drawing/2014/main" id="{9D681EDC-918F-402C-86B8-EB82A6D79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2751" y="2584451"/>
              <a:ext cx="165100" cy="168275"/>
            </a:xfrm>
            <a:custGeom>
              <a:avLst/>
              <a:gdLst>
                <a:gd name="T0" fmla="*/ 11 w 44"/>
                <a:gd name="T1" fmla="*/ 21 h 45"/>
                <a:gd name="T2" fmla="*/ 12 w 44"/>
                <a:gd name="T3" fmla="*/ 45 h 45"/>
                <a:gd name="T4" fmla="*/ 20 w 44"/>
                <a:gd name="T5" fmla="*/ 25 h 45"/>
                <a:gd name="T6" fmla="*/ 28 w 44"/>
                <a:gd name="T7" fmla="*/ 29 h 45"/>
                <a:gd name="T8" fmla="*/ 26 w 44"/>
                <a:gd name="T9" fmla="*/ 20 h 45"/>
                <a:gd name="T10" fmla="*/ 44 w 44"/>
                <a:gd name="T11" fmla="*/ 29 h 45"/>
                <a:gd name="T12" fmla="*/ 28 w 44"/>
                <a:gd name="T13" fmla="*/ 13 h 45"/>
                <a:gd name="T14" fmla="*/ 40 w 44"/>
                <a:gd name="T15" fmla="*/ 9 h 45"/>
                <a:gd name="T16" fmla="*/ 17 w 44"/>
                <a:gd name="T17" fmla="*/ 11 h 45"/>
                <a:gd name="T18" fmla="*/ 16 w 44"/>
                <a:gd name="T19" fmla="*/ 1 h 45"/>
                <a:gd name="T20" fmla="*/ 11 w 44"/>
                <a:gd name="T21" fmla="*/ 10 h 45"/>
                <a:gd name="T22" fmla="*/ 1 w 44"/>
                <a:gd name="T23" fmla="*/ 5 h 45"/>
                <a:gd name="T24" fmla="*/ 7 w 44"/>
                <a:gd name="T25" fmla="*/ 14 h 45"/>
                <a:gd name="T26" fmla="*/ 1 w 44"/>
                <a:gd name="T27" fmla="*/ 33 h 45"/>
                <a:gd name="T28" fmla="*/ 11 w 44"/>
                <a:gd name="T29" fmla="*/ 2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45">
                  <a:moveTo>
                    <a:pt x="11" y="21"/>
                  </a:moveTo>
                  <a:cubicBezTo>
                    <a:pt x="8" y="26"/>
                    <a:pt x="7" y="32"/>
                    <a:pt x="12" y="45"/>
                  </a:cubicBezTo>
                  <a:cubicBezTo>
                    <a:pt x="12" y="38"/>
                    <a:pt x="17" y="28"/>
                    <a:pt x="20" y="25"/>
                  </a:cubicBezTo>
                  <a:cubicBezTo>
                    <a:pt x="24" y="25"/>
                    <a:pt x="28" y="29"/>
                    <a:pt x="28" y="29"/>
                  </a:cubicBezTo>
                  <a:cubicBezTo>
                    <a:pt x="28" y="25"/>
                    <a:pt x="27" y="23"/>
                    <a:pt x="26" y="20"/>
                  </a:cubicBezTo>
                  <a:cubicBezTo>
                    <a:pt x="32" y="20"/>
                    <a:pt x="41" y="21"/>
                    <a:pt x="44" y="29"/>
                  </a:cubicBezTo>
                  <a:cubicBezTo>
                    <a:pt x="40" y="17"/>
                    <a:pt x="32" y="13"/>
                    <a:pt x="28" y="13"/>
                  </a:cubicBezTo>
                  <a:cubicBezTo>
                    <a:pt x="32" y="9"/>
                    <a:pt x="32" y="9"/>
                    <a:pt x="40" y="9"/>
                  </a:cubicBezTo>
                  <a:cubicBezTo>
                    <a:pt x="28" y="0"/>
                    <a:pt x="20" y="7"/>
                    <a:pt x="17" y="11"/>
                  </a:cubicBezTo>
                  <a:cubicBezTo>
                    <a:pt x="16" y="8"/>
                    <a:pt x="16" y="4"/>
                    <a:pt x="16" y="1"/>
                  </a:cubicBezTo>
                  <a:cubicBezTo>
                    <a:pt x="16" y="1"/>
                    <a:pt x="12" y="5"/>
                    <a:pt x="11" y="10"/>
                  </a:cubicBezTo>
                  <a:cubicBezTo>
                    <a:pt x="6" y="9"/>
                    <a:pt x="1" y="5"/>
                    <a:pt x="1" y="5"/>
                  </a:cubicBezTo>
                  <a:cubicBezTo>
                    <a:pt x="3" y="7"/>
                    <a:pt x="5" y="13"/>
                    <a:pt x="7" y="14"/>
                  </a:cubicBezTo>
                  <a:cubicBezTo>
                    <a:pt x="0" y="19"/>
                    <a:pt x="1" y="33"/>
                    <a:pt x="1" y="33"/>
                  </a:cubicBezTo>
                  <a:cubicBezTo>
                    <a:pt x="5" y="26"/>
                    <a:pt x="7" y="22"/>
                    <a:pt x="1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59B335D-59FD-E147-8120-7B6F72BCF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521" y="-454486"/>
            <a:ext cx="3578387" cy="35783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5C3197-C396-9040-BB9E-2CC17129221E}"/>
              </a:ext>
            </a:extLst>
          </p:cNvPr>
          <p:cNvSpPr txBox="1"/>
          <p:nvPr/>
        </p:nvSpPr>
        <p:spPr>
          <a:xfrm>
            <a:off x="440092" y="342523"/>
            <a:ext cx="88246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6000" b="1" err="1">
                <a:solidFill>
                  <a:schemeClr val="tx1">
                    <a:lumMod val="75000"/>
                    <a:lumOff val="25000"/>
                  </a:schemeClr>
                </a:solidFill>
                <a:cs typeface="Poppins" panose="00000500000000000000" pitchFamily="2" charset="0"/>
              </a:rPr>
              <a:t>Objectives</a:t>
            </a:r>
            <a:endParaRPr lang="id-ID" sz="6000" b="1">
              <a:solidFill>
                <a:schemeClr val="tx1">
                  <a:lumMod val="75000"/>
                  <a:lumOff val="25000"/>
                </a:schemeClr>
              </a:solidFill>
              <a:cs typeface="Poppins" panose="000005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D069DD-F995-D940-9441-D4614478E912}"/>
              </a:ext>
            </a:extLst>
          </p:cNvPr>
          <p:cNvSpPr/>
          <p:nvPr/>
        </p:nvSpPr>
        <p:spPr>
          <a:xfrm>
            <a:off x="1294124" y="1783291"/>
            <a:ext cx="9144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b="1">
                <a:solidFill>
                  <a:srgbClr val="049BEB"/>
                </a:solidFill>
                <a:cs typeface="Poppins" panose="00000500000000000000" pitchFamily="2" charset="0"/>
              </a:rPr>
              <a:t>SPECIFIC OBJECTIVE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408056-C826-BD45-BA96-F4695C329BF0}"/>
              </a:ext>
            </a:extLst>
          </p:cNvPr>
          <p:cNvSpPr/>
          <p:nvPr/>
        </p:nvSpPr>
        <p:spPr>
          <a:xfrm>
            <a:off x="1294124" y="4236393"/>
            <a:ext cx="9144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b="1">
                <a:solidFill>
                  <a:srgbClr val="049BEB"/>
                </a:solidFill>
                <a:cs typeface="Poppins" panose="00000500000000000000" pitchFamily="2" charset="0"/>
              </a:rPr>
              <a:t>SUB OBJECTIVES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A7738B-92C7-C941-B061-2528103394BD}"/>
              </a:ext>
            </a:extLst>
          </p:cNvPr>
          <p:cNvSpPr/>
          <p:nvPr/>
        </p:nvSpPr>
        <p:spPr>
          <a:xfrm>
            <a:off x="1294124" y="2677564"/>
            <a:ext cx="1090602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>
                <a:latin typeface="+mj-lt"/>
              </a:rPr>
              <a:t>Touch math approach for enhancing number sense and mathematical operations </a:t>
            </a:r>
            <a:endParaRPr lang="id-ID" sz="4000" b="1">
              <a:latin typeface="+mj-lt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373460-F6AA-474B-A402-68F8DE665B68}"/>
              </a:ext>
            </a:extLst>
          </p:cNvPr>
          <p:cNvSpPr/>
          <p:nvPr/>
        </p:nvSpPr>
        <p:spPr>
          <a:xfrm>
            <a:off x="1370022" y="5179670"/>
            <a:ext cx="109060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itchFamily="2" charset="2"/>
              <a:buChar char="Ø"/>
            </a:pPr>
            <a:r>
              <a:rPr lang="id-ID" sz="3600" err="1">
                <a:cs typeface="Poppins" panose="00000500000000000000" pitchFamily="2" charset="0"/>
              </a:rPr>
              <a:t>Implement</a:t>
            </a:r>
            <a:r>
              <a:rPr lang="id-ID" sz="3600">
                <a:cs typeface="Poppins" panose="00000500000000000000" pitchFamily="2" charset="0"/>
              </a:rPr>
              <a:t> </a:t>
            </a:r>
            <a:r>
              <a:rPr lang="id-ID" sz="3600" err="1">
                <a:cs typeface="Poppins" panose="00000500000000000000" pitchFamily="2" charset="0"/>
              </a:rPr>
              <a:t>test</a:t>
            </a:r>
            <a:r>
              <a:rPr lang="id-ID" sz="3600">
                <a:cs typeface="Poppins" panose="00000500000000000000" pitchFamily="2" charset="0"/>
              </a:rPr>
              <a:t> </a:t>
            </a:r>
            <a:r>
              <a:rPr lang="id-ID" sz="3600" err="1">
                <a:cs typeface="Poppins" panose="00000500000000000000" pitchFamily="2" charset="0"/>
              </a:rPr>
              <a:t>to</a:t>
            </a:r>
            <a:r>
              <a:rPr lang="id-ID" sz="3600">
                <a:cs typeface="Poppins" panose="00000500000000000000" pitchFamily="2" charset="0"/>
              </a:rPr>
              <a:t> </a:t>
            </a:r>
            <a:r>
              <a:rPr lang="id-ID" sz="3600" err="1">
                <a:cs typeface="Poppins" panose="00000500000000000000" pitchFamily="2" charset="0"/>
              </a:rPr>
              <a:t>identify</a:t>
            </a:r>
            <a:r>
              <a:rPr lang="id-ID" sz="3600">
                <a:cs typeface="Poppins" panose="00000500000000000000" pitchFamily="2" charset="0"/>
              </a:rPr>
              <a:t> </a:t>
            </a:r>
            <a:r>
              <a:rPr lang="id-ID" sz="3600" err="1">
                <a:cs typeface="Poppins" panose="00000500000000000000" pitchFamily="2" charset="0"/>
              </a:rPr>
              <a:t>most</a:t>
            </a:r>
            <a:r>
              <a:rPr lang="id-ID" sz="3600">
                <a:cs typeface="Poppins" panose="00000500000000000000" pitchFamily="2" charset="0"/>
              </a:rPr>
              <a:t> </a:t>
            </a:r>
            <a:r>
              <a:rPr lang="id-ID" sz="3600" err="1">
                <a:cs typeface="Poppins" panose="00000500000000000000" pitchFamily="2" charset="0"/>
              </a:rPr>
              <a:t>difficult</a:t>
            </a:r>
            <a:r>
              <a:rPr lang="id-ID" sz="3600">
                <a:cs typeface="Poppins" panose="00000500000000000000" pitchFamily="2" charset="0"/>
              </a:rPr>
              <a:t> </a:t>
            </a:r>
            <a:r>
              <a:rPr lang="id-ID" sz="3600" err="1">
                <a:cs typeface="Poppins" panose="00000500000000000000" pitchFamily="2" charset="0"/>
              </a:rPr>
              <a:t>areas</a:t>
            </a:r>
            <a:endParaRPr lang="id-ID" sz="3600">
              <a:cs typeface="Poppins" panose="00000500000000000000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0004E6-5D34-FE4B-9F60-94ADD5D62E0E}"/>
              </a:ext>
            </a:extLst>
          </p:cNvPr>
          <p:cNvSpPr/>
          <p:nvPr/>
        </p:nvSpPr>
        <p:spPr>
          <a:xfrm>
            <a:off x="1370022" y="5969701"/>
            <a:ext cx="10906029" cy="12003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571500" indent="-571500">
              <a:buFont typeface="Wingdings" pitchFamily="2" charset="2"/>
              <a:buChar char="Ø"/>
            </a:pPr>
            <a:r>
              <a:rPr lang="id-ID" sz="3600" err="1">
                <a:cs typeface="Poppins"/>
              </a:rPr>
              <a:t>Providing</a:t>
            </a:r>
            <a:r>
              <a:rPr lang="id-ID" sz="3600">
                <a:cs typeface="Poppins"/>
              </a:rPr>
              <a:t> </a:t>
            </a:r>
            <a:r>
              <a:rPr lang="id-ID" sz="3600" err="1">
                <a:cs typeface="Poppins"/>
              </a:rPr>
              <a:t>learning</a:t>
            </a:r>
            <a:r>
              <a:rPr lang="id-ID" sz="3600">
                <a:cs typeface="Poppins"/>
              </a:rPr>
              <a:t> </a:t>
            </a:r>
            <a:r>
              <a:rPr lang="id-ID" sz="3600" err="1">
                <a:cs typeface="Poppins"/>
              </a:rPr>
              <a:t>and</a:t>
            </a:r>
            <a:r>
              <a:rPr lang="id-ID" sz="3600">
                <a:cs typeface="Poppins"/>
              </a:rPr>
              <a:t> </a:t>
            </a:r>
            <a:r>
              <a:rPr lang="id-ID" sz="3600" err="1">
                <a:cs typeface="Poppins"/>
              </a:rPr>
              <a:t>practice</a:t>
            </a:r>
            <a:r>
              <a:rPr lang="id-ID" sz="3600">
                <a:cs typeface="Poppins"/>
              </a:rPr>
              <a:t> </a:t>
            </a:r>
            <a:r>
              <a:rPr lang="id-ID" sz="3600" err="1">
                <a:cs typeface="Poppins"/>
              </a:rPr>
              <a:t>sessions</a:t>
            </a:r>
            <a:r>
              <a:rPr lang="id-ID" sz="3600">
                <a:cs typeface="Poppins"/>
              </a:rPr>
              <a:t>, </a:t>
            </a:r>
            <a:r>
              <a:rPr lang="id-ID" sz="3600" err="1">
                <a:cs typeface="Poppins"/>
              </a:rPr>
              <a:t>utilizing</a:t>
            </a:r>
            <a:r>
              <a:rPr lang="id-ID" sz="3600">
                <a:cs typeface="Poppins"/>
              </a:rPr>
              <a:t> </a:t>
            </a:r>
            <a:r>
              <a:rPr lang="id-ID" sz="3600" err="1">
                <a:cs typeface="Poppins"/>
              </a:rPr>
              <a:t>touch</a:t>
            </a:r>
            <a:r>
              <a:rPr lang="id-ID" sz="3600">
                <a:cs typeface="Poppins"/>
              </a:rPr>
              <a:t> </a:t>
            </a:r>
            <a:r>
              <a:rPr lang="id-ID" sz="3600" err="1">
                <a:cs typeface="Poppins"/>
              </a:rPr>
              <a:t>mach</a:t>
            </a:r>
            <a:r>
              <a:rPr lang="id-ID" sz="3600">
                <a:cs typeface="Poppins"/>
              </a:rPr>
              <a:t> </a:t>
            </a:r>
            <a:r>
              <a:rPr lang="id-ID" sz="3600" err="1">
                <a:cs typeface="Poppins"/>
              </a:rPr>
              <a:t>approach</a:t>
            </a:r>
            <a:endParaRPr lang="id-ID" sz="3600">
              <a:cs typeface="Poppin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066700-9F7E-7544-805D-E3C63906A97C}"/>
              </a:ext>
            </a:extLst>
          </p:cNvPr>
          <p:cNvSpPr/>
          <p:nvPr/>
        </p:nvSpPr>
        <p:spPr>
          <a:xfrm>
            <a:off x="1338823" y="7118722"/>
            <a:ext cx="10906029" cy="12003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571500" indent="-571500">
              <a:buFont typeface="Wingdings" pitchFamily="2" charset="2"/>
              <a:buChar char="Ø"/>
            </a:pPr>
            <a:r>
              <a:rPr lang="id-ID" sz="3600" err="1">
                <a:cs typeface="Poppins"/>
              </a:rPr>
              <a:t>Integrate</a:t>
            </a:r>
            <a:r>
              <a:rPr lang="id-ID" sz="3600">
                <a:cs typeface="Poppins"/>
              </a:rPr>
              <a:t> </a:t>
            </a:r>
            <a:r>
              <a:rPr lang="id-ID" sz="3600" err="1">
                <a:cs typeface="Poppins"/>
              </a:rPr>
              <a:t>voice</a:t>
            </a:r>
            <a:r>
              <a:rPr lang="id-ID" sz="3600">
                <a:cs typeface="Poppins"/>
              </a:rPr>
              <a:t> </a:t>
            </a:r>
            <a:r>
              <a:rPr lang="id-ID" sz="3600" err="1">
                <a:cs typeface="Poppins"/>
              </a:rPr>
              <a:t>recognition</a:t>
            </a:r>
            <a:r>
              <a:rPr lang="id-ID" sz="3600">
                <a:cs typeface="Poppins"/>
              </a:rPr>
              <a:t> </a:t>
            </a:r>
            <a:r>
              <a:rPr lang="id-ID" sz="3600" err="1">
                <a:cs typeface="Poppins"/>
              </a:rPr>
              <a:t>to</a:t>
            </a:r>
            <a:r>
              <a:rPr lang="id-ID" sz="3600">
                <a:cs typeface="Poppins"/>
              </a:rPr>
              <a:t> </a:t>
            </a:r>
            <a:r>
              <a:rPr lang="id-ID" sz="3600" err="1">
                <a:cs typeface="Poppins"/>
              </a:rPr>
              <a:t>analyze</a:t>
            </a:r>
            <a:r>
              <a:rPr lang="id-ID" sz="3600">
                <a:cs typeface="Poppins"/>
              </a:rPr>
              <a:t> </a:t>
            </a:r>
            <a:r>
              <a:rPr lang="id-ID" sz="3600" err="1">
                <a:cs typeface="Poppins"/>
              </a:rPr>
              <a:t>number</a:t>
            </a:r>
            <a:r>
              <a:rPr lang="id-ID" sz="3600">
                <a:cs typeface="Poppins"/>
              </a:rPr>
              <a:t> </a:t>
            </a:r>
            <a:r>
              <a:rPr lang="id-ID" sz="3600" err="1">
                <a:cs typeface="Poppins"/>
              </a:rPr>
              <a:t>pronunction</a:t>
            </a:r>
            <a:endParaRPr lang="id-ID" sz="3600">
              <a:cs typeface="Poppin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E2363C-5E72-1B4E-89AC-EB15326FF2DE}"/>
              </a:ext>
            </a:extLst>
          </p:cNvPr>
          <p:cNvSpPr/>
          <p:nvPr/>
        </p:nvSpPr>
        <p:spPr>
          <a:xfrm>
            <a:off x="1370022" y="8386593"/>
            <a:ext cx="10906029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571500" indent="-571500">
              <a:buFont typeface="Wingdings" pitchFamily="2" charset="2"/>
              <a:buChar char="Ø"/>
            </a:pPr>
            <a:r>
              <a:rPr lang="id-ID" sz="3600" err="1">
                <a:cs typeface="Poppins"/>
              </a:rPr>
              <a:t>Generate</a:t>
            </a:r>
            <a:r>
              <a:rPr lang="id-ID" sz="3600">
                <a:cs typeface="Poppins"/>
              </a:rPr>
              <a:t> </a:t>
            </a:r>
            <a:r>
              <a:rPr lang="id-ID" sz="3600" err="1">
                <a:cs typeface="Poppins"/>
              </a:rPr>
              <a:t>performance</a:t>
            </a:r>
            <a:r>
              <a:rPr lang="id-ID" sz="3600">
                <a:cs typeface="Poppins"/>
              </a:rPr>
              <a:t> </a:t>
            </a:r>
            <a:r>
              <a:rPr lang="id-ID" sz="3600" err="1">
                <a:cs typeface="Poppins"/>
              </a:rPr>
              <a:t>report</a:t>
            </a:r>
            <a:endParaRPr lang="id-ID" sz="3600">
              <a:cs typeface="Poppin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3A300-6C50-DB4C-9FDD-E9EEC70BB4D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328E8DB-1DCE-3A48-946E-DD49D472BD79}" type="datetime1">
              <a:rPr lang="en-US" smtClean="0"/>
              <a:t>5/26/2025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EA6A96-0889-EB4C-92F8-2D896ED49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FDADA910-72A8-7223-236D-CDFEBC8819F6}"/>
              </a:ext>
            </a:extLst>
          </p:cNvPr>
          <p:cNvSpPr txBox="1">
            <a:spLocks/>
          </p:cNvSpPr>
          <p:nvPr/>
        </p:nvSpPr>
        <p:spPr>
          <a:xfrm>
            <a:off x="3310269" y="9676565"/>
            <a:ext cx="839994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400">
                <a:solidFill>
                  <a:srgbClr val="93989C"/>
                </a:solidFill>
                <a:cs typeface="Poppins" panose="00000500000000000000" pitchFamily="2" charset="0"/>
              </a:rPr>
              <a:t>IT21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319174   |   Dissanayake M.G.T.W |  24-25J-233</a:t>
            </a:r>
            <a:endParaRPr lang="en-US">
              <a:solidFill>
                <a:srgbClr val="93989C"/>
              </a:solidFill>
            </a:endParaRPr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5C1CE86D-FF91-2246-A5D3-FE331074EE3E}"/>
              </a:ext>
            </a:extLst>
          </p:cNvPr>
          <p:cNvSpPr/>
          <p:nvPr/>
        </p:nvSpPr>
        <p:spPr>
          <a:xfrm>
            <a:off x="12335247" y="3505567"/>
            <a:ext cx="5454870" cy="2508940"/>
          </a:xfrm>
          <a:custGeom>
            <a:avLst/>
            <a:gdLst/>
            <a:ahLst/>
            <a:cxnLst/>
            <a:rect l="l" t="t" r="r" b="b"/>
            <a:pathLst>
              <a:path w="3763379" h="1847785">
                <a:moveTo>
                  <a:pt x="0" y="0"/>
                </a:moveTo>
                <a:lnTo>
                  <a:pt x="3763380" y="0"/>
                </a:lnTo>
                <a:lnTo>
                  <a:pt x="3763380" y="1847785"/>
                </a:lnTo>
                <a:lnTo>
                  <a:pt x="0" y="18477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15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7126CB-CA91-4382-BF69-B7A0F8F78A2A}"/>
              </a:ext>
            </a:extLst>
          </p:cNvPr>
          <p:cNvSpPr txBox="1"/>
          <p:nvPr/>
        </p:nvSpPr>
        <p:spPr>
          <a:xfrm>
            <a:off x="5140147" y="4377443"/>
            <a:ext cx="80077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9600" b="1">
                <a:solidFill>
                  <a:srgbClr val="049BEB"/>
                </a:solidFill>
                <a:latin typeface="+mj-lt"/>
                <a:cs typeface="Poppins" panose="00000500000000000000" pitchFamily="2" charset="0"/>
              </a:rPr>
              <a:t>INTRODUCTION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36369FE-C1BC-49BC-8634-F7ACEB08C8A0}"/>
              </a:ext>
            </a:extLst>
          </p:cNvPr>
          <p:cNvGrpSpPr/>
          <p:nvPr/>
        </p:nvGrpSpPr>
        <p:grpSpPr>
          <a:xfrm>
            <a:off x="8431964" y="2057400"/>
            <a:ext cx="9051822" cy="7407377"/>
            <a:chOff x="8473624" y="1943100"/>
            <a:chExt cx="9051822" cy="740737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71D3D30-F44C-41A9-83C1-1D77CD008906}"/>
                </a:ext>
              </a:extLst>
            </p:cNvPr>
            <p:cNvCxnSpPr>
              <a:cxnSpLocks/>
            </p:cNvCxnSpPr>
            <p:nvPr/>
          </p:nvCxnSpPr>
          <p:spPr>
            <a:xfrm>
              <a:off x="17487900" y="1943100"/>
              <a:ext cx="0" cy="7407377"/>
            </a:xfrm>
            <a:prstGeom prst="line">
              <a:avLst/>
            </a:prstGeom>
            <a:ln w="63500">
              <a:gradFill>
                <a:gsLst>
                  <a:gs pos="0">
                    <a:srgbClr val="20B8FE">
                      <a:alpha val="17000"/>
                    </a:srgbClr>
                  </a:gs>
                  <a:gs pos="100000">
                    <a:srgbClr val="20B8F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823C10B-B970-4AAD-BA21-34EF358E90FE}"/>
                </a:ext>
              </a:extLst>
            </p:cNvPr>
            <p:cNvCxnSpPr>
              <a:cxnSpLocks/>
            </p:cNvCxnSpPr>
            <p:nvPr/>
          </p:nvCxnSpPr>
          <p:spPr>
            <a:xfrm>
              <a:off x="8473624" y="9350477"/>
              <a:ext cx="9051822" cy="0"/>
            </a:xfrm>
            <a:prstGeom prst="line">
              <a:avLst/>
            </a:prstGeom>
            <a:ln w="63500">
              <a:gradFill flip="none" rotWithShape="1">
                <a:gsLst>
                  <a:gs pos="0">
                    <a:srgbClr val="20B8FE">
                      <a:alpha val="17000"/>
                    </a:srgbClr>
                  </a:gs>
                  <a:gs pos="100000">
                    <a:srgbClr val="20B8FE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621998-98B3-41F1-80BF-AB00ED18E07C}"/>
              </a:ext>
            </a:extLst>
          </p:cNvPr>
          <p:cNvGrpSpPr/>
          <p:nvPr/>
        </p:nvGrpSpPr>
        <p:grpSpPr>
          <a:xfrm rot="16200000" flipV="1">
            <a:off x="321256" y="1644445"/>
            <a:ext cx="9051822" cy="7407377"/>
            <a:chOff x="8473624" y="1943100"/>
            <a:chExt cx="9051822" cy="740737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662CCBE-D766-486A-83FC-469DF95A4F23}"/>
                </a:ext>
              </a:extLst>
            </p:cNvPr>
            <p:cNvCxnSpPr>
              <a:cxnSpLocks/>
            </p:cNvCxnSpPr>
            <p:nvPr/>
          </p:nvCxnSpPr>
          <p:spPr>
            <a:xfrm>
              <a:off x="17487900" y="1943100"/>
              <a:ext cx="0" cy="7407377"/>
            </a:xfrm>
            <a:prstGeom prst="line">
              <a:avLst/>
            </a:prstGeom>
            <a:ln w="63500">
              <a:gradFill>
                <a:gsLst>
                  <a:gs pos="0">
                    <a:srgbClr val="20B8FE">
                      <a:alpha val="17000"/>
                    </a:srgbClr>
                  </a:gs>
                  <a:gs pos="100000">
                    <a:srgbClr val="20B8F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A873EF-48BA-435D-B57B-16D5EA4D9CE0}"/>
                </a:ext>
              </a:extLst>
            </p:cNvPr>
            <p:cNvCxnSpPr>
              <a:cxnSpLocks/>
            </p:cNvCxnSpPr>
            <p:nvPr/>
          </p:nvCxnSpPr>
          <p:spPr>
            <a:xfrm>
              <a:off x="8473624" y="9350477"/>
              <a:ext cx="9051822" cy="0"/>
            </a:xfrm>
            <a:prstGeom prst="line">
              <a:avLst/>
            </a:prstGeom>
            <a:ln w="63500">
              <a:gradFill flip="none" rotWithShape="1">
                <a:gsLst>
                  <a:gs pos="0">
                    <a:srgbClr val="20B8FE">
                      <a:alpha val="17000"/>
                    </a:srgbClr>
                  </a:gs>
                  <a:gs pos="100000">
                    <a:srgbClr val="20B8FE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D4A129CE-A348-934B-BB10-E924B2A5D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521" y="-454486"/>
            <a:ext cx="3578387" cy="3578387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8B5AA0-EE35-BB4A-BEB7-FF6FCB6C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86599" y="9651703"/>
            <a:ext cx="4114800" cy="547688"/>
          </a:xfrm>
        </p:spPr>
        <p:txBody>
          <a:bodyPr/>
          <a:lstStyle/>
          <a:p>
            <a:pPr algn="ctr"/>
            <a:fld id="{C16853A8-290D-B047-84B6-AE1D1B60F50F}" type="datetime1">
              <a:rPr lang="en-US" smtClean="0"/>
              <a:pPr algn="ctr"/>
              <a:t>5/26/2025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75CF56-5124-3E46-96D8-879B055434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442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CF3C6E4C-8FA1-4853-8C5D-81E11476C499}"/>
              </a:ext>
            </a:extLst>
          </p:cNvPr>
          <p:cNvGrpSpPr/>
          <p:nvPr/>
        </p:nvGrpSpPr>
        <p:grpSpPr>
          <a:xfrm>
            <a:off x="15353144" y="7431937"/>
            <a:ext cx="687560" cy="687560"/>
            <a:chOff x="5492751" y="2584451"/>
            <a:chExt cx="244475" cy="244475"/>
          </a:xfrm>
          <a:solidFill>
            <a:schemeClr val="bg1"/>
          </a:solidFill>
        </p:grpSpPr>
        <p:sp>
          <p:nvSpPr>
            <p:cNvPr id="76" name="Freeform 167">
              <a:extLst>
                <a:ext uri="{FF2B5EF4-FFF2-40B4-BE49-F238E27FC236}">
                  <a16:creationId xmlns:a16="http://schemas.microsoft.com/office/drawing/2014/main" id="{72456BD5-AE8D-4EC2-BAE0-B094B1EA1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9738" y="2700338"/>
              <a:ext cx="217488" cy="128588"/>
            </a:xfrm>
            <a:custGeom>
              <a:avLst/>
              <a:gdLst>
                <a:gd name="T0" fmla="*/ 39 w 58"/>
                <a:gd name="T1" fmla="*/ 23 h 34"/>
                <a:gd name="T2" fmla="*/ 25 w 58"/>
                <a:gd name="T3" fmla="*/ 0 h 34"/>
                <a:gd name="T4" fmla="*/ 17 w 58"/>
                <a:gd name="T5" fmla="*/ 0 h 34"/>
                <a:gd name="T6" fmla="*/ 29 w 58"/>
                <a:gd name="T7" fmla="*/ 22 h 34"/>
                <a:gd name="T8" fmla="*/ 0 w 58"/>
                <a:gd name="T9" fmla="*/ 34 h 34"/>
                <a:gd name="T10" fmla="*/ 58 w 58"/>
                <a:gd name="T11" fmla="*/ 34 h 34"/>
                <a:gd name="T12" fmla="*/ 39 w 58"/>
                <a:gd name="T13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39" y="23"/>
                  </a:moveTo>
                  <a:cubicBezTo>
                    <a:pt x="37" y="18"/>
                    <a:pt x="31" y="8"/>
                    <a:pt x="25" y="0"/>
                  </a:cubicBezTo>
                  <a:cubicBezTo>
                    <a:pt x="25" y="0"/>
                    <a:pt x="17" y="0"/>
                    <a:pt x="17" y="0"/>
                  </a:cubicBezTo>
                  <a:cubicBezTo>
                    <a:pt x="22" y="6"/>
                    <a:pt x="27" y="15"/>
                    <a:pt x="29" y="22"/>
                  </a:cubicBezTo>
                  <a:cubicBezTo>
                    <a:pt x="16" y="23"/>
                    <a:pt x="5" y="27"/>
                    <a:pt x="0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4" y="28"/>
                    <a:pt x="48" y="24"/>
                    <a:pt x="3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  <p:sp>
          <p:nvSpPr>
            <p:cNvPr id="77" name="Freeform 168">
              <a:extLst>
                <a:ext uri="{FF2B5EF4-FFF2-40B4-BE49-F238E27FC236}">
                  <a16:creationId xmlns:a16="http://schemas.microsoft.com/office/drawing/2014/main" id="{9D681EDC-918F-402C-86B8-EB82A6D79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2751" y="2584451"/>
              <a:ext cx="165100" cy="168275"/>
            </a:xfrm>
            <a:custGeom>
              <a:avLst/>
              <a:gdLst>
                <a:gd name="T0" fmla="*/ 11 w 44"/>
                <a:gd name="T1" fmla="*/ 21 h 45"/>
                <a:gd name="T2" fmla="*/ 12 w 44"/>
                <a:gd name="T3" fmla="*/ 45 h 45"/>
                <a:gd name="T4" fmla="*/ 20 w 44"/>
                <a:gd name="T5" fmla="*/ 25 h 45"/>
                <a:gd name="T6" fmla="*/ 28 w 44"/>
                <a:gd name="T7" fmla="*/ 29 h 45"/>
                <a:gd name="T8" fmla="*/ 26 w 44"/>
                <a:gd name="T9" fmla="*/ 20 h 45"/>
                <a:gd name="T10" fmla="*/ 44 w 44"/>
                <a:gd name="T11" fmla="*/ 29 h 45"/>
                <a:gd name="T12" fmla="*/ 28 w 44"/>
                <a:gd name="T13" fmla="*/ 13 h 45"/>
                <a:gd name="T14" fmla="*/ 40 w 44"/>
                <a:gd name="T15" fmla="*/ 9 h 45"/>
                <a:gd name="T16" fmla="*/ 17 w 44"/>
                <a:gd name="T17" fmla="*/ 11 h 45"/>
                <a:gd name="T18" fmla="*/ 16 w 44"/>
                <a:gd name="T19" fmla="*/ 1 h 45"/>
                <a:gd name="T20" fmla="*/ 11 w 44"/>
                <a:gd name="T21" fmla="*/ 10 h 45"/>
                <a:gd name="T22" fmla="*/ 1 w 44"/>
                <a:gd name="T23" fmla="*/ 5 h 45"/>
                <a:gd name="T24" fmla="*/ 7 w 44"/>
                <a:gd name="T25" fmla="*/ 14 h 45"/>
                <a:gd name="T26" fmla="*/ 1 w 44"/>
                <a:gd name="T27" fmla="*/ 33 h 45"/>
                <a:gd name="T28" fmla="*/ 11 w 44"/>
                <a:gd name="T29" fmla="*/ 2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45">
                  <a:moveTo>
                    <a:pt x="11" y="21"/>
                  </a:moveTo>
                  <a:cubicBezTo>
                    <a:pt x="8" y="26"/>
                    <a:pt x="7" y="32"/>
                    <a:pt x="12" y="45"/>
                  </a:cubicBezTo>
                  <a:cubicBezTo>
                    <a:pt x="12" y="38"/>
                    <a:pt x="17" y="28"/>
                    <a:pt x="20" y="25"/>
                  </a:cubicBezTo>
                  <a:cubicBezTo>
                    <a:pt x="24" y="25"/>
                    <a:pt x="28" y="29"/>
                    <a:pt x="28" y="29"/>
                  </a:cubicBezTo>
                  <a:cubicBezTo>
                    <a:pt x="28" y="25"/>
                    <a:pt x="27" y="23"/>
                    <a:pt x="26" y="20"/>
                  </a:cubicBezTo>
                  <a:cubicBezTo>
                    <a:pt x="32" y="20"/>
                    <a:pt x="41" y="21"/>
                    <a:pt x="44" y="29"/>
                  </a:cubicBezTo>
                  <a:cubicBezTo>
                    <a:pt x="40" y="17"/>
                    <a:pt x="32" y="13"/>
                    <a:pt x="28" y="13"/>
                  </a:cubicBezTo>
                  <a:cubicBezTo>
                    <a:pt x="32" y="9"/>
                    <a:pt x="32" y="9"/>
                    <a:pt x="40" y="9"/>
                  </a:cubicBezTo>
                  <a:cubicBezTo>
                    <a:pt x="28" y="0"/>
                    <a:pt x="20" y="7"/>
                    <a:pt x="17" y="11"/>
                  </a:cubicBezTo>
                  <a:cubicBezTo>
                    <a:pt x="16" y="8"/>
                    <a:pt x="16" y="4"/>
                    <a:pt x="16" y="1"/>
                  </a:cubicBezTo>
                  <a:cubicBezTo>
                    <a:pt x="16" y="1"/>
                    <a:pt x="12" y="5"/>
                    <a:pt x="11" y="10"/>
                  </a:cubicBezTo>
                  <a:cubicBezTo>
                    <a:pt x="6" y="9"/>
                    <a:pt x="1" y="5"/>
                    <a:pt x="1" y="5"/>
                  </a:cubicBezTo>
                  <a:cubicBezTo>
                    <a:pt x="3" y="7"/>
                    <a:pt x="5" y="13"/>
                    <a:pt x="7" y="14"/>
                  </a:cubicBezTo>
                  <a:cubicBezTo>
                    <a:pt x="0" y="19"/>
                    <a:pt x="1" y="33"/>
                    <a:pt x="1" y="33"/>
                  </a:cubicBezTo>
                  <a:cubicBezTo>
                    <a:pt x="5" y="26"/>
                    <a:pt x="7" y="22"/>
                    <a:pt x="1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59B335D-59FD-E147-8120-7B6F72BCF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521" y="-454486"/>
            <a:ext cx="3578387" cy="35783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D9D3C10-A8CB-FB48-810E-A86F8FF79935}"/>
              </a:ext>
            </a:extLst>
          </p:cNvPr>
          <p:cNvSpPr/>
          <p:nvPr/>
        </p:nvSpPr>
        <p:spPr>
          <a:xfrm>
            <a:off x="738081" y="545480"/>
            <a:ext cx="111324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/>
              <a:t>Technologies to be used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7C55CD-794B-554E-B89F-7215D83719B4}"/>
              </a:ext>
            </a:extLst>
          </p:cNvPr>
          <p:cNvSpPr/>
          <p:nvPr/>
        </p:nvSpPr>
        <p:spPr>
          <a:xfrm>
            <a:off x="1381065" y="2287690"/>
            <a:ext cx="6129178" cy="646331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marL="571500" indent="-571500">
              <a:buFont typeface="Wingdings" pitchFamily="2" charset="2"/>
              <a:buChar char="Ø"/>
            </a:pPr>
            <a:r>
              <a:rPr lang="en-US" sz="3600">
                <a:solidFill>
                  <a:schemeClr val="accent1"/>
                </a:solidFill>
              </a:rPr>
              <a:t>Natural Language Processing</a:t>
            </a:r>
            <a:endParaRPr lang="en-US">
              <a:solidFill>
                <a:schemeClr val="accent1"/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528ACD-7F5D-6342-8D91-7A1960FE9C5F}"/>
              </a:ext>
            </a:extLst>
          </p:cNvPr>
          <p:cNvSpPr/>
          <p:nvPr/>
        </p:nvSpPr>
        <p:spPr>
          <a:xfrm>
            <a:off x="2875234" y="2937950"/>
            <a:ext cx="2109360" cy="95410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+mj-lt"/>
              </a:rPr>
              <a:t>TensorFlow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+mj-lt"/>
              </a:rPr>
              <a:t> </a:t>
            </a:r>
            <a:r>
              <a:rPr lang="en-US" sz="2800" err="1">
                <a:latin typeface="+mj-lt"/>
              </a:rPr>
              <a:t>Keras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0B2FE1-977C-C747-BDAA-EC7F827CCFF0}"/>
              </a:ext>
            </a:extLst>
          </p:cNvPr>
          <p:cNvSpPr/>
          <p:nvPr/>
        </p:nvSpPr>
        <p:spPr>
          <a:xfrm>
            <a:off x="1494347" y="5377198"/>
            <a:ext cx="48624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itchFamily="2" charset="2"/>
              <a:buChar char="Ø"/>
            </a:pPr>
            <a:r>
              <a:rPr lang="en-US" sz="3600">
                <a:solidFill>
                  <a:schemeClr val="accent1"/>
                </a:solidFill>
              </a:rPr>
              <a:t>Backend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1BE42E-1AB5-9948-B45A-1ABC91CD9F33}"/>
              </a:ext>
            </a:extLst>
          </p:cNvPr>
          <p:cNvSpPr/>
          <p:nvPr/>
        </p:nvSpPr>
        <p:spPr>
          <a:xfrm>
            <a:off x="2942177" y="6023529"/>
            <a:ext cx="15584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+mj-lt"/>
              </a:rPr>
              <a:t>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+mj-lt"/>
              </a:rPr>
              <a:t>Node </a:t>
            </a:r>
            <a:r>
              <a:rPr lang="en-US" sz="2800" err="1">
                <a:latin typeface="+mj-lt"/>
              </a:rPr>
              <a:t>js</a:t>
            </a:r>
            <a:endParaRPr lang="en-US" sz="2800"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DB8BCA-A672-1947-9A9E-662201786978}"/>
              </a:ext>
            </a:extLst>
          </p:cNvPr>
          <p:cNvSpPr/>
          <p:nvPr/>
        </p:nvSpPr>
        <p:spPr>
          <a:xfrm>
            <a:off x="1540684" y="7168777"/>
            <a:ext cx="49936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itchFamily="2" charset="2"/>
              <a:buChar char="Ø"/>
            </a:pPr>
            <a:r>
              <a:rPr lang="en-US" sz="3600">
                <a:solidFill>
                  <a:schemeClr val="accent1"/>
                </a:solidFill>
              </a:rPr>
              <a:t>Frontend Technologies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8AC290-6A9F-0848-9E7E-6A691D355690}"/>
              </a:ext>
            </a:extLst>
          </p:cNvPr>
          <p:cNvSpPr/>
          <p:nvPr/>
        </p:nvSpPr>
        <p:spPr>
          <a:xfrm>
            <a:off x="3019407" y="7811978"/>
            <a:ext cx="3070650" cy="95410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+mj-lt"/>
              </a:rPr>
              <a:t>React </a:t>
            </a:r>
            <a:r>
              <a:rPr lang="en-US" sz="2800" err="1">
                <a:latin typeface="+mj-lt"/>
              </a:rPr>
              <a:t>js</a:t>
            </a:r>
            <a:endParaRPr lang="en-US" sz="2800">
              <a:latin typeface="+mj-lt"/>
              <a:ea typeface="Calibri Light"/>
              <a:cs typeface="Calibri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+mj-lt"/>
                <a:ea typeface="Calibri Light"/>
                <a:cs typeface="Calibri Light"/>
              </a:rPr>
              <a:t>Canvas API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4976AD-ED1F-AC4B-A958-3441640E87A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2BAEB5B-6F28-A346-9B5D-4A2AF96228D7}" type="datetime1">
              <a:rPr lang="en-US" smtClean="0"/>
              <a:t>5/26/2025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AFF24-0165-A340-9385-7CD3E2237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436E9F8-6B5D-7F44-9D2F-B8ED381BD6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9" t="20065" r="10324" b="23078"/>
          <a:stretch/>
        </p:blipFill>
        <p:spPr>
          <a:xfrm>
            <a:off x="13156648" y="4479496"/>
            <a:ext cx="2884056" cy="8960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12DEA8-9A55-164A-BC82-096D26BE5D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6" t="17932" r="10215" b="12996"/>
          <a:stretch/>
        </p:blipFill>
        <p:spPr>
          <a:xfrm>
            <a:off x="9144000" y="5901062"/>
            <a:ext cx="2447384" cy="13399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2249592-08A7-ED47-8CBC-68FF7ED59C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5" t="20247" r="10106" b="15666"/>
          <a:stretch/>
        </p:blipFill>
        <p:spPr>
          <a:xfrm>
            <a:off x="13480099" y="6827631"/>
            <a:ext cx="1649811" cy="10204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27597FE-CE34-8B4E-807A-6B48FFFA66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050" y="3329845"/>
            <a:ext cx="1177467" cy="1020471"/>
          </a:xfrm>
          <a:prstGeom prst="rect">
            <a:avLst/>
          </a:prstGeom>
        </p:spPr>
      </p:pic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586D2F3D-CF11-DA17-F755-2F426B0CCD1C}"/>
              </a:ext>
            </a:extLst>
          </p:cNvPr>
          <p:cNvSpPr txBox="1">
            <a:spLocks/>
          </p:cNvSpPr>
          <p:nvPr/>
        </p:nvSpPr>
        <p:spPr>
          <a:xfrm>
            <a:off x="3310269" y="9676565"/>
            <a:ext cx="839994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400">
                <a:solidFill>
                  <a:srgbClr val="93989C"/>
                </a:solidFill>
                <a:cs typeface="Poppins" panose="00000500000000000000" pitchFamily="2" charset="0"/>
              </a:rPr>
              <a:t>IT21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319174   |   Dissanayake M.G.T.W |  24-25J-233</a:t>
            </a:r>
            <a:endParaRPr lang="en-US">
              <a:solidFill>
                <a:srgbClr val="93989C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FAD4BB-F577-1C7F-8DB5-0CB1FBC9884F}"/>
              </a:ext>
            </a:extLst>
          </p:cNvPr>
          <p:cNvSpPr/>
          <p:nvPr/>
        </p:nvSpPr>
        <p:spPr>
          <a:xfrm>
            <a:off x="1489186" y="3755054"/>
            <a:ext cx="3439724" cy="646331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marL="571500" indent="-571500">
              <a:buFont typeface="Wingdings" pitchFamily="2" charset="2"/>
              <a:buChar char="Ø"/>
            </a:pPr>
            <a:r>
              <a:rPr lang="en-US" sz="3600">
                <a:solidFill>
                  <a:schemeClr val="accent1"/>
                </a:solidFill>
                <a:ea typeface="Calibri" panose="020F0502020204030204"/>
                <a:cs typeface="Calibri" panose="020F0502020204030204"/>
              </a:rPr>
              <a:t>Speech to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0EE7A7-C8DB-0EFA-7948-C2B23E081197}"/>
              </a:ext>
            </a:extLst>
          </p:cNvPr>
          <p:cNvSpPr/>
          <p:nvPr/>
        </p:nvSpPr>
        <p:spPr>
          <a:xfrm>
            <a:off x="2937017" y="4528882"/>
            <a:ext cx="5245539" cy="52322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E2E2E"/>
                </a:solidFill>
                <a:ea typeface="+mn-lt"/>
                <a:cs typeface="+mn-lt"/>
              </a:rPr>
              <a:t>Google Cloud Speech-to-Text API</a:t>
            </a:r>
            <a:endParaRPr lang="en-US" sz="2800">
              <a:latin typeface="+mj-lt"/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564837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math application&#10;&#10;Description automatically generated">
            <a:extLst>
              <a:ext uri="{FF2B5EF4-FFF2-40B4-BE49-F238E27FC236}">
                <a16:creationId xmlns:a16="http://schemas.microsoft.com/office/drawing/2014/main" id="{9D6DE912-6CB9-3DB3-A2FA-1881C0E8F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868" y="2247038"/>
            <a:ext cx="14554307" cy="66222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9B335D-59FD-E147-8120-7B6F72BCF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4835" y="-197198"/>
            <a:ext cx="3333729" cy="333372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22E65A-CEF6-614F-8E3C-40BCA6946B36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3455396" y="9646618"/>
            <a:ext cx="4114800" cy="5476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9F2F33FD-D5C6-614F-89CA-B1332F8CFC50}" type="datetime1">
              <a:rPr lang="en-US" sz="1700">
                <a:solidFill>
                  <a:schemeClr val="tx1">
                    <a:lumMod val="50000"/>
                    <a:lumOff val="50000"/>
                  </a:schemeClr>
                </a:solidFill>
              </a:rPr>
              <a:pPr defTabSz="914400">
                <a:spcAft>
                  <a:spcPts val="600"/>
                </a:spcAft>
              </a:pPr>
              <a:t>5/26/2025</a:t>
            </a:fld>
            <a:endParaRPr lang="en-US" sz="17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39850-94DD-4A49-A9CF-60FD899D1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480" y="9646618"/>
            <a:ext cx="672084" cy="5476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6C7DB447-F667-7F4D-B9C9-B475A93CC50D}" type="slidenum">
              <a:rPr lang="en-US" sz="1700">
                <a:solidFill>
                  <a:schemeClr val="tx1">
                    <a:lumMod val="50000"/>
                    <a:lumOff val="50000"/>
                  </a:schemeClr>
                </a:solidFill>
              </a:rPr>
              <a:pPr defTabSz="914400">
                <a:spcAft>
                  <a:spcPts val="600"/>
                </a:spcAft>
              </a:pPr>
              <a:t>41</a:t>
            </a:fld>
            <a:endParaRPr lang="en-US" sz="17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B8762E-7813-C549-BEF1-C41AD3FE34D0}"/>
              </a:ext>
            </a:extLst>
          </p:cNvPr>
          <p:cNvSpPr/>
          <p:nvPr/>
        </p:nvSpPr>
        <p:spPr>
          <a:xfrm>
            <a:off x="738081" y="545480"/>
            <a:ext cx="111324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/>
              <a:t>System Diagram</a:t>
            </a:r>
          </a:p>
        </p:txBody>
      </p:sp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BAAE92C6-66B1-00BA-9721-F8CE2AB2B38B}"/>
              </a:ext>
            </a:extLst>
          </p:cNvPr>
          <p:cNvSpPr txBox="1">
            <a:spLocks/>
          </p:cNvSpPr>
          <p:nvPr/>
        </p:nvSpPr>
        <p:spPr>
          <a:xfrm>
            <a:off x="3310269" y="9676565"/>
            <a:ext cx="839994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400">
                <a:solidFill>
                  <a:srgbClr val="93989C"/>
                </a:solidFill>
                <a:cs typeface="Poppins" panose="00000500000000000000" pitchFamily="2" charset="0"/>
              </a:rPr>
              <a:t>IT21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319174   |   Dissanayake M.G.T.W |  24-25J-233</a:t>
            </a:r>
            <a:endParaRPr lang="en-US">
              <a:solidFill>
                <a:srgbClr val="9398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055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CF3C6E4C-8FA1-4853-8C5D-81E11476C499}"/>
              </a:ext>
            </a:extLst>
          </p:cNvPr>
          <p:cNvGrpSpPr/>
          <p:nvPr/>
        </p:nvGrpSpPr>
        <p:grpSpPr>
          <a:xfrm>
            <a:off x="15353144" y="7431937"/>
            <a:ext cx="687560" cy="687560"/>
            <a:chOff x="5492751" y="2584451"/>
            <a:chExt cx="244475" cy="244475"/>
          </a:xfrm>
          <a:solidFill>
            <a:schemeClr val="bg1"/>
          </a:solidFill>
        </p:grpSpPr>
        <p:sp>
          <p:nvSpPr>
            <p:cNvPr id="76" name="Freeform 167">
              <a:extLst>
                <a:ext uri="{FF2B5EF4-FFF2-40B4-BE49-F238E27FC236}">
                  <a16:creationId xmlns:a16="http://schemas.microsoft.com/office/drawing/2014/main" id="{72456BD5-AE8D-4EC2-BAE0-B094B1EA1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9738" y="2700338"/>
              <a:ext cx="217488" cy="128588"/>
            </a:xfrm>
            <a:custGeom>
              <a:avLst/>
              <a:gdLst>
                <a:gd name="T0" fmla="*/ 39 w 58"/>
                <a:gd name="T1" fmla="*/ 23 h 34"/>
                <a:gd name="T2" fmla="*/ 25 w 58"/>
                <a:gd name="T3" fmla="*/ 0 h 34"/>
                <a:gd name="T4" fmla="*/ 17 w 58"/>
                <a:gd name="T5" fmla="*/ 0 h 34"/>
                <a:gd name="T6" fmla="*/ 29 w 58"/>
                <a:gd name="T7" fmla="*/ 22 h 34"/>
                <a:gd name="T8" fmla="*/ 0 w 58"/>
                <a:gd name="T9" fmla="*/ 34 h 34"/>
                <a:gd name="T10" fmla="*/ 58 w 58"/>
                <a:gd name="T11" fmla="*/ 34 h 34"/>
                <a:gd name="T12" fmla="*/ 39 w 58"/>
                <a:gd name="T13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39" y="23"/>
                  </a:moveTo>
                  <a:cubicBezTo>
                    <a:pt x="37" y="18"/>
                    <a:pt x="31" y="8"/>
                    <a:pt x="25" y="0"/>
                  </a:cubicBezTo>
                  <a:cubicBezTo>
                    <a:pt x="25" y="0"/>
                    <a:pt x="17" y="0"/>
                    <a:pt x="17" y="0"/>
                  </a:cubicBezTo>
                  <a:cubicBezTo>
                    <a:pt x="22" y="6"/>
                    <a:pt x="27" y="15"/>
                    <a:pt x="29" y="22"/>
                  </a:cubicBezTo>
                  <a:cubicBezTo>
                    <a:pt x="16" y="23"/>
                    <a:pt x="5" y="27"/>
                    <a:pt x="0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4" y="28"/>
                    <a:pt x="48" y="24"/>
                    <a:pt x="3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  <p:sp>
          <p:nvSpPr>
            <p:cNvPr id="77" name="Freeform 168">
              <a:extLst>
                <a:ext uri="{FF2B5EF4-FFF2-40B4-BE49-F238E27FC236}">
                  <a16:creationId xmlns:a16="http://schemas.microsoft.com/office/drawing/2014/main" id="{9D681EDC-918F-402C-86B8-EB82A6D79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2751" y="2584451"/>
              <a:ext cx="165100" cy="168275"/>
            </a:xfrm>
            <a:custGeom>
              <a:avLst/>
              <a:gdLst>
                <a:gd name="T0" fmla="*/ 11 w 44"/>
                <a:gd name="T1" fmla="*/ 21 h 45"/>
                <a:gd name="T2" fmla="*/ 12 w 44"/>
                <a:gd name="T3" fmla="*/ 45 h 45"/>
                <a:gd name="T4" fmla="*/ 20 w 44"/>
                <a:gd name="T5" fmla="*/ 25 h 45"/>
                <a:gd name="T6" fmla="*/ 28 w 44"/>
                <a:gd name="T7" fmla="*/ 29 h 45"/>
                <a:gd name="T8" fmla="*/ 26 w 44"/>
                <a:gd name="T9" fmla="*/ 20 h 45"/>
                <a:gd name="T10" fmla="*/ 44 w 44"/>
                <a:gd name="T11" fmla="*/ 29 h 45"/>
                <a:gd name="T12" fmla="*/ 28 w 44"/>
                <a:gd name="T13" fmla="*/ 13 h 45"/>
                <a:gd name="T14" fmla="*/ 40 w 44"/>
                <a:gd name="T15" fmla="*/ 9 h 45"/>
                <a:gd name="T16" fmla="*/ 17 w 44"/>
                <a:gd name="T17" fmla="*/ 11 h 45"/>
                <a:gd name="T18" fmla="*/ 16 w 44"/>
                <a:gd name="T19" fmla="*/ 1 h 45"/>
                <a:gd name="T20" fmla="*/ 11 w 44"/>
                <a:gd name="T21" fmla="*/ 10 h 45"/>
                <a:gd name="T22" fmla="*/ 1 w 44"/>
                <a:gd name="T23" fmla="*/ 5 h 45"/>
                <a:gd name="T24" fmla="*/ 7 w 44"/>
                <a:gd name="T25" fmla="*/ 14 h 45"/>
                <a:gd name="T26" fmla="*/ 1 w 44"/>
                <a:gd name="T27" fmla="*/ 33 h 45"/>
                <a:gd name="T28" fmla="*/ 11 w 44"/>
                <a:gd name="T29" fmla="*/ 2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45">
                  <a:moveTo>
                    <a:pt x="11" y="21"/>
                  </a:moveTo>
                  <a:cubicBezTo>
                    <a:pt x="8" y="26"/>
                    <a:pt x="7" y="32"/>
                    <a:pt x="12" y="45"/>
                  </a:cubicBezTo>
                  <a:cubicBezTo>
                    <a:pt x="12" y="38"/>
                    <a:pt x="17" y="28"/>
                    <a:pt x="20" y="25"/>
                  </a:cubicBezTo>
                  <a:cubicBezTo>
                    <a:pt x="24" y="25"/>
                    <a:pt x="28" y="29"/>
                    <a:pt x="28" y="29"/>
                  </a:cubicBezTo>
                  <a:cubicBezTo>
                    <a:pt x="28" y="25"/>
                    <a:pt x="27" y="23"/>
                    <a:pt x="26" y="20"/>
                  </a:cubicBezTo>
                  <a:cubicBezTo>
                    <a:pt x="32" y="20"/>
                    <a:pt x="41" y="21"/>
                    <a:pt x="44" y="29"/>
                  </a:cubicBezTo>
                  <a:cubicBezTo>
                    <a:pt x="40" y="17"/>
                    <a:pt x="32" y="13"/>
                    <a:pt x="28" y="13"/>
                  </a:cubicBezTo>
                  <a:cubicBezTo>
                    <a:pt x="32" y="9"/>
                    <a:pt x="32" y="9"/>
                    <a:pt x="40" y="9"/>
                  </a:cubicBezTo>
                  <a:cubicBezTo>
                    <a:pt x="28" y="0"/>
                    <a:pt x="20" y="7"/>
                    <a:pt x="17" y="11"/>
                  </a:cubicBezTo>
                  <a:cubicBezTo>
                    <a:pt x="16" y="8"/>
                    <a:pt x="16" y="4"/>
                    <a:pt x="16" y="1"/>
                  </a:cubicBezTo>
                  <a:cubicBezTo>
                    <a:pt x="16" y="1"/>
                    <a:pt x="12" y="5"/>
                    <a:pt x="11" y="10"/>
                  </a:cubicBezTo>
                  <a:cubicBezTo>
                    <a:pt x="6" y="9"/>
                    <a:pt x="1" y="5"/>
                    <a:pt x="1" y="5"/>
                  </a:cubicBezTo>
                  <a:cubicBezTo>
                    <a:pt x="3" y="7"/>
                    <a:pt x="5" y="13"/>
                    <a:pt x="7" y="14"/>
                  </a:cubicBezTo>
                  <a:cubicBezTo>
                    <a:pt x="0" y="19"/>
                    <a:pt x="1" y="33"/>
                    <a:pt x="1" y="33"/>
                  </a:cubicBezTo>
                  <a:cubicBezTo>
                    <a:pt x="5" y="26"/>
                    <a:pt x="7" y="22"/>
                    <a:pt x="1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D9D3C10-A8CB-FB48-810E-A86F8FF79935}"/>
              </a:ext>
            </a:extLst>
          </p:cNvPr>
          <p:cNvSpPr/>
          <p:nvPr/>
        </p:nvSpPr>
        <p:spPr>
          <a:xfrm>
            <a:off x="738081" y="545480"/>
            <a:ext cx="111324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/>
              <a:t>Work Breakdown Structure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134134-86A8-B646-9799-2BFFFE702F5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ABDB366-4761-974E-98E4-0EF91AB9DCFB}" type="datetime1">
              <a:rPr lang="en-US" smtClean="0"/>
              <a:t>5/26/2025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69401-614F-DE4D-81ED-AA84A8298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B9CD0DE6-B370-0766-E245-8CAE0A22F16A}"/>
              </a:ext>
            </a:extLst>
          </p:cNvPr>
          <p:cNvSpPr txBox="1">
            <a:spLocks/>
          </p:cNvSpPr>
          <p:nvPr/>
        </p:nvSpPr>
        <p:spPr>
          <a:xfrm>
            <a:off x="3310269" y="9676565"/>
            <a:ext cx="839994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400">
                <a:solidFill>
                  <a:srgbClr val="93989C"/>
                </a:solidFill>
                <a:cs typeface="Poppins" panose="00000500000000000000" pitchFamily="2" charset="0"/>
              </a:rPr>
              <a:t>IT21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319174   |   Dissanayake M.G.T.W |  24-25J-233</a:t>
            </a:r>
            <a:endParaRPr lang="en-US">
              <a:solidFill>
                <a:srgbClr val="93989C"/>
              </a:solidFill>
            </a:endParaRPr>
          </a:p>
        </p:txBody>
      </p:sp>
      <p:pic>
        <p:nvPicPr>
          <p:cNvPr id="6" name="Picture 5" descr="A diagram of a project&#10;&#10;Description automatically generated">
            <a:extLst>
              <a:ext uri="{FF2B5EF4-FFF2-40B4-BE49-F238E27FC236}">
                <a16:creationId xmlns:a16="http://schemas.microsoft.com/office/drawing/2014/main" id="{FECBDCE0-38EA-C63E-B744-BAD46DF9A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425" y="2008266"/>
            <a:ext cx="15801202" cy="68773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A587A2-A186-DD42-8674-C1426F436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4266" y="-163979"/>
            <a:ext cx="3578387" cy="357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586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CF3C6E4C-8FA1-4853-8C5D-81E11476C499}"/>
              </a:ext>
            </a:extLst>
          </p:cNvPr>
          <p:cNvGrpSpPr/>
          <p:nvPr/>
        </p:nvGrpSpPr>
        <p:grpSpPr>
          <a:xfrm>
            <a:off x="15353144" y="7431937"/>
            <a:ext cx="687560" cy="687560"/>
            <a:chOff x="5492751" y="2584451"/>
            <a:chExt cx="244475" cy="244475"/>
          </a:xfrm>
          <a:solidFill>
            <a:schemeClr val="bg1"/>
          </a:solidFill>
        </p:grpSpPr>
        <p:sp>
          <p:nvSpPr>
            <p:cNvPr id="76" name="Freeform 167">
              <a:extLst>
                <a:ext uri="{FF2B5EF4-FFF2-40B4-BE49-F238E27FC236}">
                  <a16:creationId xmlns:a16="http://schemas.microsoft.com/office/drawing/2014/main" id="{72456BD5-AE8D-4EC2-BAE0-B094B1EA1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9738" y="2700338"/>
              <a:ext cx="217488" cy="128588"/>
            </a:xfrm>
            <a:custGeom>
              <a:avLst/>
              <a:gdLst>
                <a:gd name="T0" fmla="*/ 39 w 58"/>
                <a:gd name="T1" fmla="*/ 23 h 34"/>
                <a:gd name="T2" fmla="*/ 25 w 58"/>
                <a:gd name="T3" fmla="*/ 0 h 34"/>
                <a:gd name="T4" fmla="*/ 17 w 58"/>
                <a:gd name="T5" fmla="*/ 0 h 34"/>
                <a:gd name="T6" fmla="*/ 29 w 58"/>
                <a:gd name="T7" fmla="*/ 22 h 34"/>
                <a:gd name="T8" fmla="*/ 0 w 58"/>
                <a:gd name="T9" fmla="*/ 34 h 34"/>
                <a:gd name="T10" fmla="*/ 58 w 58"/>
                <a:gd name="T11" fmla="*/ 34 h 34"/>
                <a:gd name="T12" fmla="*/ 39 w 58"/>
                <a:gd name="T13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39" y="23"/>
                  </a:moveTo>
                  <a:cubicBezTo>
                    <a:pt x="37" y="18"/>
                    <a:pt x="31" y="8"/>
                    <a:pt x="25" y="0"/>
                  </a:cubicBezTo>
                  <a:cubicBezTo>
                    <a:pt x="25" y="0"/>
                    <a:pt x="17" y="0"/>
                    <a:pt x="17" y="0"/>
                  </a:cubicBezTo>
                  <a:cubicBezTo>
                    <a:pt x="22" y="6"/>
                    <a:pt x="27" y="15"/>
                    <a:pt x="29" y="22"/>
                  </a:cubicBezTo>
                  <a:cubicBezTo>
                    <a:pt x="16" y="23"/>
                    <a:pt x="5" y="27"/>
                    <a:pt x="0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4" y="28"/>
                    <a:pt x="48" y="24"/>
                    <a:pt x="3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  <p:sp>
          <p:nvSpPr>
            <p:cNvPr id="77" name="Freeform 168">
              <a:extLst>
                <a:ext uri="{FF2B5EF4-FFF2-40B4-BE49-F238E27FC236}">
                  <a16:creationId xmlns:a16="http://schemas.microsoft.com/office/drawing/2014/main" id="{9D681EDC-918F-402C-86B8-EB82A6D79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2751" y="2584451"/>
              <a:ext cx="165100" cy="168275"/>
            </a:xfrm>
            <a:custGeom>
              <a:avLst/>
              <a:gdLst>
                <a:gd name="T0" fmla="*/ 11 w 44"/>
                <a:gd name="T1" fmla="*/ 21 h 45"/>
                <a:gd name="T2" fmla="*/ 12 w 44"/>
                <a:gd name="T3" fmla="*/ 45 h 45"/>
                <a:gd name="T4" fmla="*/ 20 w 44"/>
                <a:gd name="T5" fmla="*/ 25 h 45"/>
                <a:gd name="T6" fmla="*/ 28 w 44"/>
                <a:gd name="T7" fmla="*/ 29 h 45"/>
                <a:gd name="T8" fmla="*/ 26 w 44"/>
                <a:gd name="T9" fmla="*/ 20 h 45"/>
                <a:gd name="T10" fmla="*/ 44 w 44"/>
                <a:gd name="T11" fmla="*/ 29 h 45"/>
                <a:gd name="T12" fmla="*/ 28 w 44"/>
                <a:gd name="T13" fmla="*/ 13 h 45"/>
                <a:gd name="T14" fmla="*/ 40 w 44"/>
                <a:gd name="T15" fmla="*/ 9 h 45"/>
                <a:gd name="T16" fmla="*/ 17 w 44"/>
                <a:gd name="T17" fmla="*/ 11 h 45"/>
                <a:gd name="T18" fmla="*/ 16 w 44"/>
                <a:gd name="T19" fmla="*/ 1 h 45"/>
                <a:gd name="T20" fmla="*/ 11 w 44"/>
                <a:gd name="T21" fmla="*/ 10 h 45"/>
                <a:gd name="T22" fmla="*/ 1 w 44"/>
                <a:gd name="T23" fmla="*/ 5 h 45"/>
                <a:gd name="T24" fmla="*/ 7 w 44"/>
                <a:gd name="T25" fmla="*/ 14 h 45"/>
                <a:gd name="T26" fmla="*/ 1 w 44"/>
                <a:gd name="T27" fmla="*/ 33 h 45"/>
                <a:gd name="T28" fmla="*/ 11 w 44"/>
                <a:gd name="T29" fmla="*/ 2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45">
                  <a:moveTo>
                    <a:pt x="11" y="21"/>
                  </a:moveTo>
                  <a:cubicBezTo>
                    <a:pt x="8" y="26"/>
                    <a:pt x="7" y="32"/>
                    <a:pt x="12" y="45"/>
                  </a:cubicBezTo>
                  <a:cubicBezTo>
                    <a:pt x="12" y="38"/>
                    <a:pt x="17" y="28"/>
                    <a:pt x="20" y="25"/>
                  </a:cubicBezTo>
                  <a:cubicBezTo>
                    <a:pt x="24" y="25"/>
                    <a:pt x="28" y="29"/>
                    <a:pt x="28" y="29"/>
                  </a:cubicBezTo>
                  <a:cubicBezTo>
                    <a:pt x="28" y="25"/>
                    <a:pt x="27" y="23"/>
                    <a:pt x="26" y="20"/>
                  </a:cubicBezTo>
                  <a:cubicBezTo>
                    <a:pt x="32" y="20"/>
                    <a:pt x="41" y="21"/>
                    <a:pt x="44" y="29"/>
                  </a:cubicBezTo>
                  <a:cubicBezTo>
                    <a:pt x="40" y="17"/>
                    <a:pt x="32" y="13"/>
                    <a:pt x="28" y="13"/>
                  </a:cubicBezTo>
                  <a:cubicBezTo>
                    <a:pt x="32" y="9"/>
                    <a:pt x="32" y="9"/>
                    <a:pt x="40" y="9"/>
                  </a:cubicBezTo>
                  <a:cubicBezTo>
                    <a:pt x="28" y="0"/>
                    <a:pt x="20" y="7"/>
                    <a:pt x="17" y="11"/>
                  </a:cubicBezTo>
                  <a:cubicBezTo>
                    <a:pt x="16" y="8"/>
                    <a:pt x="16" y="4"/>
                    <a:pt x="16" y="1"/>
                  </a:cubicBezTo>
                  <a:cubicBezTo>
                    <a:pt x="16" y="1"/>
                    <a:pt x="12" y="5"/>
                    <a:pt x="11" y="10"/>
                  </a:cubicBezTo>
                  <a:cubicBezTo>
                    <a:pt x="6" y="9"/>
                    <a:pt x="1" y="5"/>
                    <a:pt x="1" y="5"/>
                  </a:cubicBezTo>
                  <a:cubicBezTo>
                    <a:pt x="3" y="7"/>
                    <a:pt x="5" y="13"/>
                    <a:pt x="7" y="14"/>
                  </a:cubicBezTo>
                  <a:cubicBezTo>
                    <a:pt x="0" y="19"/>
                    <a:pt x="1" y="33"/>
                    <a:pt x="1" y="33"/>
                  </a:cubicBezTo>
                  <a:cubicBezTo>
                    <a:pt x="5" y="26"/>
                    <a:pt x="7" y="22"/>
                    <a:pt x="1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59B335D-59FD-E147-8120-7B6F72BCF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521" y="-454486"/>
            <a:ext cx="3578387" cy="35783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D9D3C10-A8CB-FB48-810E-A86F8FF79935}"/>
              </a:ext>
            </a:extLst>
          </p:cNvPr>
          <p:cNvSpPr/>
          <p:nvPr/>
        </p:nvSpPr>
        <p:spPr>
          <a:xfrm>
            <a:off x="605078" y="528855"/>
            <a:ext cx="135314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/>
              <a:t>Requirements </a:t>
            </a:r>
            <a:endParaRPr lang="en-US" sz="23900">
              <a:effectLst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E9243-1446-4C47-BD13-540B222F1BE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77EBAF3-1BEA-0B4D-9D37-24245A78590F}" type="datetime1">
              <a:rPr lang="en-US" smtClean="0"/>
              <a:t>5/26/2025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3EE50E-A44F-6A49-B24C-3A0F36CFD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7D606BD0-7146-4C3C-3A29-A6C1A608294B}"/>
              </a:ext>
            </a:extLst>
          </p:cNvPr>
          <p:cNvSpPr txBox="1">
            <a:spLocks/>
          </p:cNvSpPr>
          <p:nvPr/>
        </p:nvSpPr>
        <p:spPr>
          <a:xfrm>
            <a:off x="3310269" y="9676565"/>
            <a:ext cx="839994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400">
                <a:solidFill>
                  <a:srgbClr val="93989C"/>
                </a:solidFill>
                <a:cs typeface="Poppins" panose="00000500000000000000" pitchFamily="2" charset="0"/>
              </a:rPr>
              <a:t>IT21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319174   |   Dissanayake M.G.T.W |  24-25J-233</a:t>
            </a:r>
            <a:endParaRPr lang="en-US">
              <a:solidFill>
                <a:srgbClr val="93989C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CC957C-9F2D-2349-A495-0D5F560EB462}"/>
              </a:ext>
            </a:extLst>
          </p:cNvPr>
          <p:cNvSpPr/>
          <p:nvPr/>
        </p:nvSpPr>
        <p:spPr>
          <a:xfrm>
            <a:off x="9756107" y="1778723"/>
            <a:ext cx="9697521" cy="698652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fontAlgn="base"/>
            <a:r>
              <a:rPr lang="en-US" sz="3600">
                <a:solidFill>
                  <a:srgbClr val="4472C4"/>
                </a:solidFill>
              </a:rPr>
              <a:t>System Requirements​</a:t>
            </a:r>
          </a:p>
          <a:p>
            <a:pPr fontAlgn="base"/>
            <a:endParaRPr lang="en-US" sz="24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1371600" lvl="2" indent="-457200" fontAlgn="base">
              <a:buFont typeface="Wingdings" pitchFamily="2" charset="2"/>
              <a:buChar char="v"/>
            </a:pPr>
            <a:r>
              <a:rPr lang="en-US" sz="2800">
                <a:solidFill>
                  <a:srgbClr val="2E2E2E"/>
                </a:solidFill>
                <a:ea typeface="Montserrat Classic"/>
                <a:cs typeface="Montserrat Classic"/>
                <a:sym typeface="Montserrat Classic"/>
              </a:rPr>
              <a:t>User-friendly and accessible design</a:t>
            </a:r>
            <a:r>
              <a:rPr lang="en-US" sz="2800">
                <a:solidFill>
                  <a:srgbClr val="404040"/>
                </a:solidFill>
              </a:rPr>
              <a:t>.</a:t>
            </a:r>
            <a:r>
              <a:rPr lang="en-US" sz="2800">
                <a:solidFill>
                  <a:srgbClr val="000000"/>
                </a:solidFill>
              </a:rPr>
              <a:t>​</a:t>
            </a:r>
          </a:p>
          <a:p>
            <a:pPr marL="1371600" lvl="2" indent="-457200" fontAlgn="base">
              <a:buFont typeface="Wingdings" pitchFamily="2" charset="2"/>
              <a:buChar char="v"/>
            </a:pPr>
            <a:r>
              <a:rPr lang="en-US" sz="2800">
                <a:solidFill>
                  <a:srgbClr val="2E2E2E"/>
                </a:solidFill>
                <a:ea typeface="Montserrat Classic"/>
                <a:cs typeface="Montserrat Classic"/>
                <a:sym typeface="Montserrat Classic"/>
              </a:rPr>
              <a:t>Enable touch points</a:t>
            </a:r>
            <a:endParaRPr lang="en-US" sz="2800">
              <a:solidFill>
                <a:srgbClr val="2E2E2E"/>
              </a:solidFill>
              <a:ea typeface="Montserrat Classic"/>
              <a:cs typeface="Montserrat Classic"/>
            </a:endParaRPr>
          </a:p>
          <a:p>
            <a:pPr marL="1371600" lvl="2" indent="-457200" fontAlgn="base">
              <a:buFont typeface="Wingdings" pitchFamily="2" charset="2"/>
              <a:buChar char="v"/>
            </a:pPr>
            <a:r>
              <a:rPr lang="en-US" sz="2800">
                <a:solidFill>
                  <a:srgbClr val="2E2E2E"/>
                </a:solidFill>
                <a:ea typeface="Montserrat Classic"/>
                <a:cs typeface="Montserrat Classic"/>
                <a:sym typeface="Montserrat Classic"/>
              </a:rPr>
              <a:t>A microphone</a:t>
            </a:r>
            <a:endParaRPr lang="en-US" sz="2800">
              <a:solidFill>
                <a:srgbClr val="2E2E2E"/>
              </a:solidFill>
              <a:ea typeface="Montserrat Classic"/>
              <a:cs typeface="Montserrat Classic"/>
            </a:endParaRPr>
          </a:p>
          <a:p>
            <a:pPr lvl="2" fontAlgn="base"/>
            <a:endParaRPr lang="en-US" sz="24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/>
            <a:r>
              <a:rPr lang="en-US" sz="3200">
                <a:solidFill>
                  <a:srgbClr val="4472C4"/>
                </a:solidFill>
              </a:rPr>
              <a:t>Personal Requirements </a:t>
            </a:r>
            <a:r>
              <a:rPr lang="en-US" sz="2800">
                <a:solidFill>
                  <a:srgbClr val="000000"/>
                </a:solidFill>
                <a:latin typeface="Trebuchet MS"/>
              </a:rPr>
              <a:t>​</a:t>
            </a:r>
          </a:p>
          <a:p>
            <a:pPr fontAlgn="base"/>
            <a:endParaRPr lang="en-US" sz="2800">
              <a:solidFill>
                <a:srgbClr val="000000"/>
              </a:solidFill>
              <a:latin typeface="Trebuchet MS"/>
            </a:endParaRPr>
          </a:p>
          <a:p>
            <a:pPr marL="1371600" lvl="2" indent="-457200" algn="just" fontAlgn="base">
              <a:buFont typeface="Wingdings" pitchFamily="2" charset="2"/>
              <a:buChar char="v"/>
            </a:pPr>
            <a:r>
              <a:rPr lang="en-US" sz="2800">
                <a:solidFill>
                  <a:srgbClr val="000000"/>
                </a:solidFill>
                <a:cs typeface="Arial"/>
              </a:rPr>
              <a:t>Concern to use touch points</a:t>
            </a:r>
          </a:p>
          <a:p>
            <a:pPr marL="1371600" lvl="2" indent="-457200" algn="just" fontAlgn="base">
              <a:buFont typeface="Wingdings" pitchFamily="2" charset="2"/>
              <a:buChar char="v"/>
            </a:pPr>
            <a:r>
              <a:rPr lang="en-US" sz="2800">
                <a:solidFill>
                  <a:srgbClr val="000000"/>
                </a:solidFill>
                <a:cs typeface="Arial"/>
              </a:rPr>
              <a:t>Concern about capturing speech audio data</a:t>
            </a:r>
          </a:p>
          <a:p>
            <a:pPr marL="1371600" lvl="2" indent="-457200" algn="just" fontAlgn="base">
              <a:buFont typeface="Wingdings" pitchFamily="2" charset="2"/>
              <a:buChar char="v"/>
            </a:pPr>
            <a:r>
              <a:rPr lang="en-US" sz="2800">
                <a:solidFill>
                  <a:srgbClr val="000000"/>
                </a:solidFill>
                <a:cs typeface="Arial"/>
              </a:rPr>
              <a:t>Clear voice volume</a:t>
            </a:r>
          </a:p>
          <a:p>
            <a:pPr lvl="2" fontAlgn="base"/>
            <a:endParaRPr lang="en-US" sz="24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/>
            <a:r>
              <a:rPr lang="en-US" sz="3200">
                <a:solidFill>
                  <a:srgbClr val="4472C4"/>
                </a:solidFill>
              </a:rPr>
              <a:t>Software Requirements </a:t>
            </a:r>
          </a:p>
          <a:p>
            <a:pPr fontAlgn="base"/>
            <a:endParaRPr lang="en-US" sz="24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1200150" lvl="2" indent="-285750" fontAlgn="base">
              <a:buFont typeface="Wingdings" pitchFamily="2" charset="2"/>
              <a:buChar char="v"/>
            </a:pPr>
            <a:r>
              <a:rPr lang="en-US" sz="2800">
                <a:solidFill>
                  <a:srgbClr val="404040"/>
                </a:solidFill>
              </a:rPr>
              <a:t>Web browser with microphone access</a:t>
            </a:r>
            <a:r>
              <a:rPr lang="en-US" sz="3200">
                <a:solidFill>
                  <a:srgbClr val="000000"/>
                </a:solidFill>
                <a:latin typeface="Trebuchet MS"/>
              </a:rPr>
              <a:t>​</a:t>
            </a:r>
            <a:br>
              <a:rPr lang="en-US" sz="3200">
                <a:latin typeface="Trebuchet MS" panose="020B0703020202090204" pitchFamily="34" charset="0"/>
              </a:rPr>
            </a:br>
            <a:r>
              <a:rPr lang="en-US" sz="2400">
                <a:solidFill>
                  <a:srgbClr val="000000"/>
                </a:solidFill>
                <a:latin typeface="Trebuchet MS"/>
              </a:rPr>
              <a:t>​</a:t>
            </a:r>
            <a:endParaRPr lang="en-US" sz="2400" b="0" i="0">
              <a:solidFill>
                <a:srgbClr val="000000"/>
              </a:solidFill>
              <a:effectLst/>
              <a:latin typeface="Trebuchet M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0CF159-9C6E-76C8-A99C-CCDCDF87F80A}"/>
              </a:ext>
            </a:extLst>
          </p:cNvPr>
          <p:cNvSpPr/>
          <p:nvPr/>
        </p:nvSpPr>
        <p:spPr>
          <a:xfrm>
            <a:off x="957338" y="1771732"/>
            <a:ext cx="9697521" cy="606319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fontAlgn="base"/>
            <a:r>
              <a:rPr lang="en-US" sz="3600">
                <a:solidFill>
                  <a:srgbClr val="4472C4"/>
                </a:solidFill>
              </a:rPr>
              <a:t>Functional Requirements</a:t>
            </a:r>
            <a:r>
              <a:rPr lang="en-US" sz="4000">
                <a:solidFill>
                  <a:srgbClr val="4472C4"/>
                </a:solidFill>
                <a:latin typeface="Trebuchet MS"/>
              </a:rPr>
              <a:t>​</a:t>
            </a:r>
          </a:p>
          <a:p>
            <a:pPr fontAlgn="base"/>
            <a:endParaRPr lang="en-US" sz="24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1371600" lvl="2" indent="-457200">
              <a:buFont typeface="Wingdings" pitchFamily="2" charset="2"/>
              <a:buChar char="v"/>
            </a:pPr>
            <a:r>
              <a:rPr lang="en-US" sz="2800">
                <a:solidFill>
                  <a:srgbClr val="2E2E2E"/>
                </a:solidFill>
                <a:cs typeface="Calibri"/>
              </a:rPr>
              <a:t>Create an account and login to the system </a:t>
            </a:r>
          </a:p>
          <a:p>
            <a:pPr marL="1371600" lvl="2" indent="-457200" fontAlgn="base">
              <a:buFont typeface="Wingdings" pitchFamily="2" charset="2"/>
              <a:buChar char="v"/>
            </a:pPr>
            <a:r>
              <a:rPr lang="en-US" sz="2800">
                <a:solidFill>
                  <a:srgbClr val="2E2E2E"/>
                </a:solidFill>
                <a:ea typeface="Montserrat Classic"/>
                <a:cs typeface="Montserrat Classic"/>
              </a:rPr>
              <a:t>Perform test to identify most difficult areas</a:t>
            </a:r>
          </a:p>
          <a:p>
            <a:pPr marL="1371600" lvl="2" indent="-457200">
              <a:buFont typeface="Wingdings" pitchFamily="2" charset="2"/>
              <a:buChar char="v"/>
            </a:pPr>
            <a:r>
              <a:rPr lang="en-US" sz="2800">
                <a:solidFill>
                  <a:srgbClr val="2E2E2E"/>
                </a:solidFill>
                <a:ea typeface="Montserrat Classic"/>
                <a:cs typeface="Montserrat Classic"/>
              </a:rPr>
              <a:t>Perform learning and practice session</a:t>
            </a:r>
            <a:endParaRPr lang="en-US" sz="2800">
              <a:solidFill>
                <a:srgbClr val="2E2E2E"/>
              </a:solidFill>
              <a:cs typeface="Arial" panose="020B0604020202020204" pitchFamily="34" charset="0"/>
            </a:endParaRPr>
          </a:p>
          <a:p>
            <a:pPr lvl="2" fontAlgn="base"/>
            <a:endParaRPr lang="en-US" sz="24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sz="3600">
                <a:solidFill>
                  <a:srgbClr val="4472C4"/>
                </a:solidFill>
              </a:rPr>
              <a:t>Non-Functional Requirements </a:t>
            </a:r>
            <a:r>
              <a:rPr lang="en-US" sz="2800">
                <a:solidFill>
                  <a:srgbClr val="000000"/>
                </a:solidFill>
                <a:latin typeface="Trebuchet MS"/>
              </a:rPr>
              <a:t>​</a:t>
            </a:r>
          </a:p>
          <a:p>
            <a:pPr fontAlgn="base"/>
            <a:endParaRPr lang="en-US" sz="2800">
              <a:solidFill>
                <a:srgbClr val="000000"/>
              </a:solidFill>
              <a:latin typeface="Trebuchet MS"/>
            </a:endParaRPr>
          </a:p>
          <a:p>
            <a:pPr marL="1371600" lvl="2" indent="-457200" algn="just" fontAlgn="base">
              <a:buFont typeface="Wingdings" pitchFamily="2" charset="2"/>
              <a:buChar char="v"/>
            </a:pPr>
            <a:r>
              <a:rPr lang="en-US" sz="2800">
                <a:solidFill>
                  <a:srgbClr val="000000"/>
                </a:solidFill>
                <a:cs typeface="Arial"/>
              </a:rPr>
              <a:t>Reliability </a:t>
            </a:r>
          </a:p>
          <a:p>
            <a:pPr marL="1371600" lvl="2" indent="-457200" algn="just">
              <a:buFont typeface="Wingdings" pitchFamily="2" charset="2"/>
              <a:buChar char="v"/>
            </a:pPr>
            <a:r>
              <a:rPr lang="en-US" sz="2800">
                <a:cs typeface="Arial"/>
              </a:rPr>
              <a:t>Accuracy</a:t>
            </a:r>
          </a:p>
          <a:p>
            <a:pPr marL="1371600" lvl="2" indent="-457200" algn="just">
              <a:buFont typeface="Wingdings" pitchFamily="2" charset="2"/>
              <a:buChar char="v"/>
            </a:pPr>
            <a:r>
              <a:rPr lang="en-US" sz="2800">
                <a:cs typeface="Arial"/>
              </a:rPr>
              <a:t>Security</a:t>
            </a:r>
          </a:p>
          <a:p>
            <a:pPr lvl="2"/>
            <a:br>
              <a:rPr lang="en-US" sz="3200">
                <a:latin typeface="Trebuchet MS" panose="020B0703020202090204" pitchFamily="34" charset="0"/>
              </a:rPr>
            </a:br>
            <a:r>
              <a:rPr lang="en-US" sz="2400">
                <a:solidFill>
                  <a:srgbClr val="000000"/>
                </a:solidFill>
                <a:latin typeface="Trebuchet MS"/>
              </a:rPr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763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CF3C6E4C-8FA1-4853-8C5D-81E11476C499}"/>
              </a:ext>
            </a:extLst>
          </p:cNvPr>
          <p:cNvGrpSpPr/>
          <p:nvPr/>
        </p:nvGrpSpPr>
        <p:grpSpPr>
          <a:xfrm>
            <a:off x="15353144" y="7431937"/>
            <a:ext cx="687560" cy="687560"/>
            <a:chOff x="5492751" y="2584451"/>
            <a:chExt cx="244475" cy="244475"/>
          </a:xfrm>
          <a:solidFill>
            <a:schemeClr val="bg1"/>
          </a:solidFill>
        </p:grpSpPr>
        <p:sp>
          <p:nvSpPr>
            <p:cNvPr id="76" name="Freeform 167">
              <a:extLst>
                <a:ext uri="{FF2B5EF4-FFF2-40B4-BE49-F238E27FC236}">
                  <a16:creationId xmlns:a16="http://schemas.microsoft.com/office/drawing/2014/main" id="{72456BD5-AE8D-4EC2-BAE0-B094B1EA1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9738" y="2700338"/>
              <a:ext cx="217488" cy="128588"/>
            </a:xfrm>
            <a:custGeom>
              <a:avLst/>
              <a:gdLst>
                <a:gd name="T0" fmla="*/ 39 w 58"/>
                <a:gd name="T1" fmla="*/ 23 h 34"/>
                <a:gd name="T2" fmla="*/ 25 w 58"/>
                <a:gd name="T3" fmla="*/ 0 h 34"/>
                <a:gd name="T4" fmla="*/ 17 w 58"/>
                <a:gd name="T5" fmla="*/ 0 h 34"/>
                <a:gd name="T6" fmla="*/ 29 w 58"/>
                <a:gd name="T7" fmla="*/ 22 h 34"/>
                <a:gd name="T8" fmla="*/ 0 w 58"/>
                <a:gd name="T9" fmla="*/ 34 h 34"/>
                <a:gd name="T10" fmla="*/ 58 w 58"/>
                <a:gd name="T11" fmla="*/ 34 h 34"/>
                <a:gd name="T12" fmla="*/ 39 w 58"/>
                <a:gd name="T13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39" y="23"/>
                  </a:moveTo>
                  <a:cubicBezTo>
                    <a:pt x="37" y="18"/>
                    <a:pt x="31" y="8"/>
                    <a:pt x="25" y="0"/>
                  </a:cubicBezTo>
                  <a:cubicBezTo>
                    <a:pt x="25" y="0"/>
                    <a:pt x="17" y="0"/>
                    <a:pt x="17" y="0"/>
                  </a:cubicBezTo>
                  <a:cubicBezTo>
                    <a:pt x="22" y="6"/>
                    <a:pt x="27" y="15"/>
                    <a:pt x="29" y="22"/>
                  </a:cubicBezTo>
                  <a:cubicBezTo>
                    <a:pt x="16" y="23"/>
                    <a:pt x="5" y="27"/>
                    <a:pt x="0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4" y="28"/>
                    <a:pt x="48" y="24"/>
                    <a:pt x="3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  <p:sp>
          <p:nvSpPr>
            <p:cNvPr id="77" name="Freeform 168">
              <a:extLst>
                <a:ext uri="{FF2B5EF4-FFF2-40B4-BE49-F238E27FC236}">
                  <a16:creationId xmlns:a16="http://schemas.microsoft.com/office/drawing/2014/main" id="{9D681EDC-918F-402C-86B8-EB82A6D79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2751" y="2584451"/>
              <a:ext cx="165100" cy="168275"/>
            </a:xfrm>
            <a:custGeom>
              <a:avLst/>
              <a:gdLst>
                <a:gd name="T0" fmla="*/ 11 w 44"/>
                <a:gd name="T1" fmla="*/ 21 h 45"/>
                <a:gd name="T2" fmla="*/ 12 w 44"/>
                <a:gd name="T3" fmla="*/ 45 h 45"/>
                <a:gd name="T4" fmla="*/ 20 w 44"/>
                <a:gd name="T5" fmla="*/ 25 h 45"/>
                <a:gd name="T6" fmla="*/ 28 w 44"/>
                <a:gd name="T7" fmla="*/ 29 h 45"/>
                <a:gd name="T8" fmla="*/ 26 w 44"/>
                <a:gd name="T9" fmla="*/ 20 h 45"/>
                <a:gd name="T10" fmla="*/ 44 w 44"/>
                <a:gd name="T11" fmla="*/ 29 h 45"/>
                <a:gd name="T12" fmla="*/ 28 w 44"/>
                <a:gd name="T13" fmla="*/ 13 h 45"/>
                <a:gd name="T14" fmla="*/ 40 w 44"/>
                <a:gd name="T15" fmla="*/ 9 h 45"/>
                <a:gd name="T16" fmla="*/ 17 w 44"/>
                <a:gd name="T17" fmla="*/ 11 h 45"/>
                <a:gd name="T18" fmla="*/ 16 w 44"/>
                <a:gd name="T19" fmla="*/ 1 h 45"/>
                <a:gd name="T20" fmla="*/ 11 w 44"/>
                <a:gd name="T21" fmla="*/ 10 h 45"/>
                <a:gd name="T22" fmla="*/ 1 w 44"/>
                <a:gd name="T23" fmla="*/ 5 h 45"/>
                <a:gd name="T24" fmla="*/ 7 w 44"/>
                <a:gd name="T25" fmla="*/ 14 h 45"/>
                <a:gd name="T26" fmla="*/ 1 w 44"/>
                <a:gd name="T27" fmla="*/ 33 h 45"/>
                <a:gd name="T28" fmla="*/ 11 w 44"/>
                <a:gd name="T29" fmla="*/ 2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45">
                  <a:moveTo>
                    <a:pt x="11" y="21"/>
                  </a:moveTo>
                  <a:cubicBezTo>
                    <a:pt x="8" y="26"/>
                    <a:pt x="7" y="32"/>
                    <a:pt x="12" y="45"/>
                  </a:cubicBezTo>
                  <a:cubicBezTo>
                    <a:pt x="12" y="38"/>
                    <a:pt x="17" y="28"/>
                    <a:pt x="20" y="25"/>
                  </a:cubicBezTo>
                  <a:cubicBezTo>
                    <a:pt x="24" y="25"/>
                    <a:pt x="28" y="29"/>
                    <a:pt x="28" y="29"/>
                  </a:cubicBezTo>
                  <a:cubicBezTo>
                    <a:pt x="28" y="25"/>
                    <a:pt x="27" y="23"/>
                    <a:pt x="26" y="20"/>
                  </a:cubicBezTo>
                  <a:cubicBezTo>
                    <a:pt x="32" y="20"/>
                    <a:pt x="41" y="21"/>
                    <a:pt x="44" y="29"/>
                  </a:cubicBezTo>
                  <a:cubicBezTo>
                    <a:pt x="40" y="17"/>
                    <a:pt x="32" y="13"/>
                    <a:pt x="28" y="13"/>
                  </a:cubicBezTo>
                  <a:cubicBezTo>
                    <a:pt x="32" y="9"/>
                    <a:pt x="32" y="9"/>
                    <a:pt x="40" y="9"/>
                  </a:cubicBezTo>
                  <a:cubicBezTo>
                    <a:pt x="28" y="0"/>
                    <a:pt x="20" y="7"/>
                    <a:pt x="17" y="11"/>
                  </a:cubicBezTo>
                  <a:cubicBezTo>
                    <a:pt x="16" y="8"/>
                    <a:pt x="16" y="4"/>
                    <a:pt x="16" y="1"/>
                  </a:cubicBezTo>
                  <a:cubicBezTo>
                    <a:pt x="16" y="1"/>
                    <a:pt x="12" y="5"/>
                    <a:pt x="11" y="10"/>
                  </a:cubicBezTo>
                  <a:cubicBezTo>
                    <a:pt x="6" y="9"/>
                    <a:pt x="1" y="5"/>
                    <a:pt x="1" y="5"/>
                  </a:cubicBezTo>
                  <a:cubicBezTo>
                    <a:pt x="3" y="7"/>
                    <a:pt x="5" y="13"/>
                    <a:pt x="7" y="14"/>
                  </a:cubicBezTo>
                  <a:cubicBezTo>
                    <a:pt x="0" y="19"/>
                    <a:pt x="1" y="33"/>
                    <a:pt x="1" y="33"/>
                  </a:cubicBezTo>
                  <a:cubicBezTo>
                    <a:pt x="5" y="26"/>
                    <a:pt x="7" y="22"/>
                    <a:pt x="1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59B335D-59FD-E147-8120-7B6F72BCF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3370" y="-583882"/>
            <a:ext cx="3578387" cy="35783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D9D3C10-A8CB-FB48-810E-A86F8FF79935}"/>
              </a:ext>
            </a:extLst>
          </p:cNvPr>
          <p:cNvSpPr/>
          <p:nvPr/>
        </p:nvSpPr>
        <p:spPr>
          <a:xfrm>
            <a:off x="738081" y="545480"/>
            <a:ext cx="111324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/>
              <a:t>Gannt Chart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4845FE-A0A4-EA40-8437-398ABF5EFEC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78E7A1E-88D5-374B-9777-9ECDA6E260A9}" type="datetime1">
              <a:rPr lang="en-US" smtClean="0"/>
              <a:t>5/26/2025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2F32C-0370-4849-8D0A-EF864A291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077AFE-FF56-427B-2320-257D01AB6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215" y="2574176"/>
            <a:ext cx="14458590" cy="6130685"/>
          </a:xfrm>
          <a:prstGeom prst="rect">
            <a:avLst/>
          </a:prstGeom>
        </p:spPr>
      </p:pic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684601DB-2101-2C15-90EE-CD3A8A19FBBE}"/>
              </a:ext>
            </a:extLst>
          </p:cNvPr>
          <p:cNvSpPr txBox="1">
            <a:spLocks/>
          </p:cNvSpPr>
          <p:nvPr/>
        </p:nvSpPr>
        <p:spPr>
          <a:xfrm>
            <a:off x="3310269" y="9676565"/>
            <a:ext cx="839994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400">
                <a:solidFill>
                  <a:srgbClr val="93989C"/>
                </a:solidFill>
                <a:cs typeface="Poppins" panose="00000500000000000000" pitchFamily="2" charset="0"/>
              </a:rPr>
              <a:t>IT21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319174   |   Dissanayake M.G.T.W |  24-25J-233</a:t>
            </a:r>
            <a:endParaRPr lang="en-US">
              <a:solidFill>
                <a:srgbClr val="9398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413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CF3C6E4C-8FA1-4853-8C5D-81E11476C499}"/>
              </a:ext>
            </a:extLst>
          </p:cNvPr>
          <p:cNvGrpSpPr/>
          <p:nvPr/>
        </p:nvGrpSpPr>
        <p:grpSpPr>
          <a:xfrm>
            <a:off x="15353144" y="7431937"/>
            <a:ext cx="687560" cy="687560"/>
            <a:chOff x="5492751" y="2584451"/>
            <a:chExt cx="244475" cy="244475"/>
          </a:xfrm>
          <a:solidFill>
            <a:schemeClr val="bg1"/>
          </a:solidFill>
        </p:grpSpPr>
        <p:sp>
          <p:nvSpPr>
            <p:cNvPr id="76" name="Freeform 167">
              <a:extLst>
                <a:ext uri="{FF2B5EF4-FFF2-40B4-BE49-F238E27FC236}">
                  <a16:creationId xmlns:a16="http://schemas.microsoft.com/office/drawing/2014/main" id="{72456BD5-AE8D-4EC2-BAE0-B094B1EA1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9738" y="2700338"/>
              <a:ext cx="217488" cy="128588"/>
            </a:xfrm>
            <a:custGeom>
              <a:avLst/>
              <a:gdLst>
                <a:gd name="T0" fmla="*/ 39 w 58"/>
                <a:gd name="T1" fmla="*/ 23 h 34"/>
                <a:gd name="T2" fmla="*/ 25 w 58"/>
                <a:gd name="T3" fmla="*/ 0 h 34"/>
                <a:gd name="T4" fmla="*/ 17 w 58"/>
                <a:gd name="T5" fmla="*/ 0 h 34"/>
                <a:gd name="T6" fmla="*/ 29 w 58"/>
                <a:gd name="T7" fmla="*/ 22 h 34"/>
                <a:gd name="T8" fmla="*/ 0 w 58"/>
                <a:gd name="T9" fmla="*/ 34 h 34"/>
                <a:gd name="T10" fmla="*/ 58 w 58"/>
                <a:gd name="T11" fmla="*/ 34 h 34"/>
                <a:gd name="T12" fmla="*/ 39 w 58"/>
                <a:gd name="T13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39" y="23"/>
                  </a:moveTo>
                  <a:cubicBezTo>
                    <a:pt x="37" y="18"/>
                    <a:pt x="31" y="8"/>
                    <a:pt x="25" y="0"/>
                  </a:cubicBezTo>
                  <a:cubicBezTo>
                    <a:pt x="25" y="0"/>
                    <a:pt x="17" y="0"/>
                    <a:pt x="17" y="0"/>
                  </a:cubicBezTo>
                  <a:cubicBezTo>
                    <a:pt x="22" y="6"/>
                    <a:pt x="27" y="15"/>
                    <a:pt x="29" y="22"/>
                  </a:cubicBezTo>
                  <a:cubicBezTo>
                    <a:pt x="16" y="23"/>
                    <a:pt x="5" y="27"/>
                    <a:pt x="0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4" y="28"/>
                    <a:pt x="48" y="24"/>
                    <a:pt x="3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  <p:sp>
          <p:nvSpPr>
            <p:cNvPr id="77" name="Freeform 168">
              <a:extLst>
                <a:ext uri="{FF2B5EF4-FFF2-40B4-BE49-F238E27FC236}">
                  <a16:creationId xmlns:a16="http://schemas.microsoft.com/office/drawing/2014/main" id="{9D681EDC-918F-402C-86B8-EB82A6D79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2751" y="2584451"/>
              <a:ext cx="165100" cy="168275"/>
            </a:xfrm>
            <a:custGeom>
              <a:avLst/>
              <a:gdLst>
                <a:gd name="T0" fmla="*/ 11 w 44"/>
                <a:gd name="T1" fmla="*/ 21 h 45"/>
                <a:gd name="T2" fmla="*/ 12 w 44"/>
                <a:gd name="T3" fmla="*/ 45 h 45"/>
                <a:gd name="T4" fmla="*/ 20 w 44"/>
                <a:gd name="T5" fmla="*/ 25 h 45"/>
                <a:gd name="T6" fmla="*/ 28 w 44"/>
                <a:gd name="T7" fmla="*/ 29 h 45"/>
                <a:gd name="T8" fmla="*/ 26 w 44"/>
                <a:gd name="T9" fmla="*/ 20 h 45"/>
                <a:gd name="T10" fmla="*/ 44 w 44"/>
                <a:gd name="T11" fmla="*/ 29 h 45"/>
                <a:gd name="T12" fmla="*/ 28 w 44"/>
                <a:gd name="T13" fmla="*/ 13 h 45"/>
                <a:gd name="T14" fmla="*/ 40 w 44"/>
                <a:gd name="T15" fmla="*/ 9 h 45"/>
                <a:gd name="T16" fmla="*/ 17 w 44"/>
                <a:gd name="T17" fmla="*/ 11 h 45"/>
                <a:gd name="T18" fmla="*/ 16 w 44"/>
                <a:gd name="T19" fmla="*/ 1 h 45"/>
                <a:gd name="T20" fmla="*/ 11 w 44"/>
                <a:gd name="T21" fmla="*/ 10 h 45"/>
                <a:gd name="T22" fmla="*/ 1 w 44"/>
                <a:gd name="T23" fmla="*/ 5 h 45"/>
                <a:gd name="T24" fmla="*/ 7 w 44"/>
                <a:gd name="T25" fmla="*/ 14 h 45"/>
                <a:gd name="T26" fmla="*/ 1 w 44"/>
                <a:gd name="T27" fmla="*/ 33 h 45"/>
                <a:gd name="T28" fmla="*/ 11 w 44"/>
                <a:gd name="T29" fmla="*/ 2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45">
                  <a:moveTo>
                    <a:pt x="11" y="21"/>
                  </a:moveTo>
                  <a:cubicBezTo>
                    <a:pt x="8" y="26"/>
                    <a:pt x="7" y="32"/>
                    <a:pt x="12" y="45"/>
                  </a:cubicBezTo>
                  <a:cubicBezTo>
                    <a:pt x="12" y="38"/>
                    <a:pt x="17" y="28"/>
                    <a:pt x="20" y="25"/>
                  </a:cubicBezTo>
                  <a:cubicBezTo>
                    <a:pt x="24" y="25"/>
                    <a:pt x="28" y="29"/>
                    <a:pt x="28" y="29"/>
                  </a:cubicBezTo>
                  <a:cubicBezTo>
                    <a:pt x="28" y="25"/>
                    <a:pt x="27" y="23"/>
                    <a:pt x="26" y="20"/>
                  </a:cubicBezTo>
                  <a:cubicBezTo>
                    <a:pt x="32" y="20"/>
                    <a:pt x="41" y="21"/>
                    <a:pt x="44" y="29"/>
                  </a:cubicBezTo>
                  <a:cubicBezTo>
                    <a:pt x="40" y="17"/>
                    <a:pt x="32" y="13"/>
                    <a:pt x="28" y="13"/>
                  </a:cubicBezTo>
                  <a:cubicBezTo>
                    <a:pt x="32" y="9"/>
                    <a:pt x="32" y="9"/>
                    <a:pt x="40" y="9"/>
                  </a:cubicBezTo>
                  <a:cubicBezTo>
                    <a:pt x="28" y="0"/>
                    <a:pt x="20" y="7"/>
                    <a:pt x="17" y="11"/>
                  </a:cubicBezTo>
                  <a:cubicBezTo>
                    <a:pt x="16" y="8"/>
                    <a:pt x="16" y="4"/>
                    <a:pt x="16" y="1"/>
                  </a:cubicBezTo>
                  <a:cubicBezTo>
                    <a:pt x="16" y="1"/>
                    <a:pt x="12" y="5"/>
                    <a:pt x="11" y="10"/>
                  </a:cubicBezTo>
                  <a:cubicBezTo>
                    <a:pt x="6" y="9"/>
                    <a:pt x="1" y="5"/>
                    <a:pt x="1" y="5"/>
                  </a:cubicBezTo>
                  <a:cubicBezTo>
                    <a:pt x="3" y="7"/>
                    <a:pt x="5" y="13"/>
                    <a:pt x="7" y="14"/>
                  </a:cubicBezTo>
                  <a:cubicBezTo>
                    <a:pt x="0" y="19"/>
                    <a:pt x="1" y="33"/>
                    <a:pt x="1" y="33"/>
                  </a:cubicBezTo>
                  <a:cubicBezTo>
                    <a:pt x="5" y="26"/>
                    <a:pt x="7" y="22"/>
                    <a:pt x="1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59B335D-59FD-E147-8120-7B6F72BCF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521" y="-454486"/>
            <a:ext cx="3578387" cy="35783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D9D3C10-A8CB-FB48-810E-A86F8FF79935}"/>
              </a:ext>
            </a:extLst>
          </p:cNvPr>
          <p:cNvSpPr/>
          <p:nvPr/>
        </p:nvSpPr>
        <p:spPr>
          <a:xfrm>
            <a:off x="605078" y="528855"/>
            <a:ext cx="135314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>
                <a:effectLst/>
              </a:rPr>
              <a:t>References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F5655-38AE-354F-9579-539F217137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7F78C7-0B40-404A-B3DB-C6FCDAC7EBF9}" type="datetime1">
              <a:rPr lang="en-US" smtClean="0"/>
              <a:t>5/26/2025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C5070-E014-4548-83F9-B1330168E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04F20C20-A549-B9D7-12EA-F9D249F89BE2}"/>
              </a:ext>
            </a:extLst>
          </p:cNvPr>
          <p:cNvSpPr txBox="1">
            <a:spLocks/>
          </p:cNvSpPr>
          <p:nvPr/>
        </p:nvSpPr>
        <p:spPr>
          <a:xfrm>
            <a:off x="3310269" y="9676565"/>
            <a:ext cx="839994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400">
                <a:solidFill>
                  <a:srgbClr val="93989C"/>
                </a:solidFill>
                <a:cs typeface="Poppins" panose="00000500000000000000" pitchFamily="2" charset="0"/>
              </a:rPr>
              <a:t>IT21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319174   |   Dissanayake M.G.T.W |  24-25J-233</a:t>
            </a:r>
            <a:endParaRPr lang="en-US">
              <a:solidFill>
                <a:srgbClr val="93989C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151238-1FE4-88D0-B5D4-D0AB52C08D44}"/>
              </a:ext>
            </a:extLst>
          </p:cNvPr>
          <p:cNvSpPr txBox="1"/>
          <p:nvPr/>
        </p:nvSpPr>
        <p:spPr>
          <a:xfrm>
            <a:off x="1176981" y="2860589"/>
            <a:ext cx="15501551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Times New Roman"/>
                <a:cs typeface="Times New Roman"/>
              </a:rPr>
              <a:t>[4]</a:t>
            </a:r>
            <a:r>
              <a:rPr lang="en-US" sz="2400" err="1">
                <a:latin typeface="Times New Roman"/>
                <a:cs typeface="Times New Roman"/>
              </a:rPr>
              <a:t>Aydemir</a:t>
            </a:r>
            <a:r>
              <a:rPr lang="en-US" sz="2400">
                <a:latin typeface="Times New Roman"/>
                <a:cs typeface="Times New Roman"/>
              </a:rPr>
              <a:t>, Tamer. “A Review of the Articles about </a:t>
            </a:r>
            <a:r>
              <a:rPr lang="en-US" sz="2400" err="1">
                <a:latin typeface="Times New Roman"/>
                <a:cs typeface="Times New Roman"/>
              </a:rPr>
              <a:t>TouchMath</a:t>
            </a:r>
            <a:r>
              <a:rPr lang="en-US" sz="2400">
                <a:latin typeface="Times New Roman"/>
                <a:cs typeface="Times New Roman"/>
              </a:rPr>
              <a:t>.” </a:t>
            </a:r>
            <a:r>
              <a:rPr lang="en-US" sz="2400" i="1">
                <a:latin typeface="Times New Roman"/>
                <a:cs typeface="Times New Roman"/>
              </a:rPr>
              <a:t>Procedia - Social and Behavioral Sciences</a:t>
            </a:r>
            <a:r>
              <a:rPr lang="en-US" sz="2400">
                <a:latin typeface="Times New Roman"/>
                <a:cs typeface="Times New Roman"/>
              </a:rPr>
              <a:t>, vol. 174, 12 Feb. 2015, pp. 1812–1819, </a:t>
            </a:r>
            <a:r>
              <a:rPr lang="en-US" sz="2400">
                <a:latin typeface="Times New Roman"/>
                <a:cs typeface="Times New Roman"/>
                <a:hlinkClick r:id="rId3"/>
              </a:rPr>
              <a:t>www.sciencedirect.com/science/article/pii/S1877042815008940</a:t>
            </a:r>
            <a:r>
              <a:rPr lang="en-US" sz="2400">
                <a:latin typeface="Times New Roman"/>
                <a:cs typeface="Times New Roman"/>
              </a:rPr>
              <a:t>, </a:t>
            </a:r>
            <a:r>
              <a:rPr lang="en-US" sz="2400">
                <a:latin typeface="Times New Roman"/>
                <a:cs typeface="Times New Roman"/>
                <a:hlinkClick r:id="rId4"/>
              </a:rPr>
              <a:t>https://doi.org/10.1016/j.sbspro.2015.01.842</a:t>
            </a:r>
            <a:r>
              <a:rPr lang="en-US" sz="2400">
                <a:latin typeface="Times New Roman"/>
                <a:cs typeface="Times New Roman"/>
              </a:rPr>
              <a:t>.</a:t>
            </a:r>
            <a:endParaRPr lang="en-US" sz="2400">
              <a:cs typeface="Calibri"/>
            </a:endParaRPr>
          </a:p>
          <a:p>
            <a:endParaRPr lang="en-US" sz="240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BE847-34D8-52E1-6338-C159CC563468}"/>
              </a:ext>
            </a:extLst>
          </p:cNvPr>
          <p:cNvSpPr txBox="1"/>
          <p:nvPr/>
        </p:nvSpPr>
        <p:spPr>
          <a:xfrm>
            <a:off x="1315995" y="4729549"/>
            <a:ext cx="1491460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Times New Roman"/>
                <a:cs typeface="Times New Roman"/>
              </a:rPr>
              <a:t>[5]Innovative Learning Concepts, Inc. </a:t>
            </a:r>
            <a:r>
              <a:rPr lang="en-US" sz="2400" i="1" err="1">
                <a:latin typeface="Times New Roman"/>
                <a:cs typeface="Times New Roman"/>
              </a:rPr>
              <a:t>TouchMath</a:t>
            </a:r>
            <a:r>
              <a:rPr lang="en-US" sz="2400" i="1">
                <a:latin typeface="Times New Roman"/>
                <a:cs typeface="Times New Roman"/>
              </a:rPr>
              <a:t> Tutor Kindergarten Demo</a:t>
            </a:r>
            <a:r>
              <a:rPr lang="en-US" sz="2400">
                <a:latin typeface="Times New Roman"/>
                <a:cs typeface="Times New Roman"/>
              </a:rPr>
              <a:t>, 14 Nov. 2023, touchmath-tutor-kindergarten-demo.software.informer.com/. Accessed 7 Aug. 2024.</a:t>
            </a:r>
            <a:endParaRPr lang="en-US" sz="2400">
              <a:cs typeface="Calibri"/>
            </a:endParaRPr>
          </a:p>
          <a:p>
            <a:endParaRPr lang="en-US" sz="240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A08A0A-08F6-725F-4E5D-317574904380}"/>
              </a:ext>
            </a:extLst>
          </p:cNvPr>
          <p:cNvSpPr txBox="1"/>
          <p:nvPr/>
        </p:nvSpPr>
        <p:spPr>
          <a:xfrm>
            <a:off x="1315995" y="6227805"/>
            <a:ext cx="1457479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Times New Roman"/>
                <a:ea typeface="Roboto"/>
                <a:cs typeface="Roboto"/>
              </a:rPr>
              <a:t>[6]“</a:t>
            </a:r>
            <a:r>
              <a:rPr lang="en-US" sz="2400" err="1">
                <a:latin typeface="Times New Roman"/>
                <a:ea typeface="Roboto"/>
                <a:cs typeface="Roboto"/>
              </a:rPr>
              <a:t>TouchMath</a:t>
            </a:r>
            <a:r>
              <a:rPr lang="en-US" sz="2400">
                <a:latin typeface="Times New Roman"/>
                <a:ea typeface="Roboto"/>
                <a:cs typeface="Roboto"/>
              </a:rPr>
              <a:t> PRO.” </a:t>
            </a:r>
            <a:r>
              <a:rPr lang="en-US" sz="2400" i="1" err="1">
                <a:latin typeface="Times New Roman"/>
                <a:ea typeface="Roboto"/>
                <a:cs typeface="Roboto"/>
              </a:rPr>
              <a:t>TouchMath</a:t>
            </a:r>
            <a:r>
              <a:rPr lang="en-US" sz="2400" i="1">
                <a:latin typeface="Times New Roman"/>
                <a:ea typeface="Roboto"/>
                <a:cs typeface="Roboto"/>
              </a:rPr>
              <a:t> Pro</a:t>
            </a:r>
            <a:r>
              <a:rPr lang="en-US" sz="2400">
                <a:latin typeface="Times New Roman"/>
                <a:ea typeface="Roboto"/>
                <a:cs typeface="Roboto"/>
              </a:rPr>
              <a:t>, 2021, touchmath.com/pro/.</a:t>
            </a:r>
            <a:endParaRPr lang="en-US" sz="240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60205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2">
            <a:extLst>
              <a:ext uri="{FF2B5EF4-FFF2-40B4-BE49-F238E27FC236}">
                <a16:creationId xmlns:a16="http://schemas.microsoft.com/office/drawing/2014/main" id="{0E0B3FB5-0CE2-8A44-9BD8-DFCFA9C04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34">
            <a:extLst>
              <a:ext uri="{FF2B5EF4-FFF2-40B4-BE49-F238E27FC236}">
                <a16:creationId xmlns:a16="http://schemas.microsoft.com/office/drawing/2014/main" id="{305219DC-F4D8-EA42-A28D-D13CADD671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6446955" y="3537"/>
            <a:ext cx="2814980" cy="2649013"/>
            <a:chOff x="-648769" y="2358"/>
            <a:chExt cx="1876653" cy="1766008"/>
          </a:xfrm>
        </p:grpSpPr>
        <p:sp>
          <p:nvSpPr>
            <p:cNvPr id="18" name="Freeform: Shape 35">
              <a:extLst>
                <a:ext uri="{FF2B5EF4-FFF2-40B4-BE49-F238E27FC236}">
                  <a16:creationId xmlns:a16="http://schemas.microsoft.com/office/drawing/2014/main" id="{4A77A393-91C3-AE44-A62F-D2D13FE3B9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36">
              <a:extLst>
                <a:ext uri="{FF2B5EF4-FFF2-40B4-BE49-F238E27FC236}">
                  <a16:creationId xmlns:a16="http://schemas.microsoft.com/office/drawing/2014/main" id="{214A1807-DBDC-9C4E-8759-2BE663581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38">
            <a:extLst>
              <a:ext uri="{FF2B5EF4-FFF2-40B4-BE49-F238E27FC236}">
                <a16:creationId xmlns:a16="http://schemas.microsoft.com/office/drawing/2014/main" id="{BAC36AE7-4F66-0E41-AD97-34B7E05E2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05794" y="9050499"/>
            <a:ext cx="968052" cy="96805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40">
            <a:extLst>
              <a:ext uri="{FF2B5EF4-FFF2-40B4-BE49-F238E27FC236}">
                <a16:creationId xmlns:a16="http://schemas.microsoft.com/office/drawing/2014/main" id="{2A857571-2538-F745-853B-A65BF300E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5154" y="8581662"/>
            <a:ext cx="3392947" cy="1705336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F1D7E8-ADD9-244E-8F5F-4E1DB93696D5}"/>
              </a:ext>
            </a:extLst>
          </p:cNvPr>
          <p:cNvGrpSpPr/>
          <p:nvPr/>
        </p:nvGrpSpPr>
        <p:grpSpPr>
          <a:xfrm>
            <a:off x="15353144" y="7431937"/>
            <a:ext cx="687560" cy="687560"/>
            <a:chOff x="5492751" y="2584451"/>
            <a:chExt cx="244475" cy="244475"/>
          </a:xfrm>
          <a:solidFill>
            <a:schemeClr val="bg1"/>
          </a:solidFill>
        </p:grpSpPr>
        <p:sp>
          <p:nvSpPr>
            <p:cNvPr id="24" name="Freeform 167">
              <a:extLst>
                <a:ext uri="{FF2B5EF4-FFF2-40B4-BE49-F238E27FC236}">
                  <a16:creationId xmlns:a16="http://schemas.microsoft.com/office/drawing/2014/main" id="{89116E17-B004-2E4C-8A93-03A2BF157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9738" y="2700338"/>
              <a:ext cx="217488" cy="128588"/>
            </a:xfrm>
            <a:custGeom>
              <a:avLst/>
              <a:gdLst>
                <a:gd name="T0" fmla="*/ 39 w 58"/>
                <a:gd name="T1" fmla="*/ 23 h 34"/>
                <a:gd name="T2" fmla="*/ 25 w 58"/>
                <a:gd name="T3" fmla="*/ 0 h 34"/>
                <a:gd name="T4" fmla="*/ 17 w 58"/>
                <a:gd name="T5" fmla="*/ 0 h 34"/>
                <a:gd name="T6" fmla="*/ 29 w 58"/>
                <a:gd name="T7" fmla="*/ 22 h 34"/>
                <a:gd name="T8" fmla="*/ 0 w 58"/>
                <a:gd name="T9" fmla="*/ 34 h 34"/>
                <a:gd name="T10" fmla="*/ 58 w 58"/>
                <a:gd name="T11" fmla="*/ 34 h 34"/>
                <a:gd name="T12" fmla="*/ 39 w 58"/>
                <a:gd name="T13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39" y="23"/>
                  </a:moveTo>
                  <a:cubicBezTo>
                    <a:pt x="37" y="18"/>
                    <a:pt x="31" y="8"/>
                    <a:pt x="25" y="0"/>
                  </a:cubicBezTo>
                  <a:cubicBezTo>
                    <a:pt x="25" y="0"/>
                    <a:pt x="17" y="0"/>
                    <a:pt x="17" y="0"/>
                  </a:cubicBezTo>
                  <a:cubicBezTo>
                    <a:pt x="22" y="6"/>
                    <a:pt x="27" y="15"/>
                    <a:pt x="29" y="22"/>
                  </a:cubicBezTo>
                  <a:cubicBezTo>
                    <a:pt x="16" y="23"/>
                    <a:pt x="5" y="27"/>
                    <a:pt x="0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4" y="28"/>
                    <a:pt x="48" y="24"/>
                    <a:pt x="3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  <p:sp>
          <p:nvSpPr>
            <p:cNvPr id="25" name="Freeform 168">
              <a:extLst>
                <a:ext uri="{FF2B5EF4-FFF2-40B4-BE49-F238E27FC236}">
                  <a16:creationId xmlns:a16="http://schemas.microsoft.com/office/drawing/2014/main" id="{36C58F0C-539C-CB45-B0F7-7FE31940C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2751" y="2584451"/>
              <a:ext cx="165100" cy="168275"/>
            </a:xfrm>
            <a:custGeom>
              <a:avLst/>
              <a:gdLst>
                <a:gd name="T0" fmla="*/ 11 w 44"/>
                <a:gd name="T1" fmla="*/ 21 h 45"/>
                <a:gd name="T2" fmla="*/ 12 w 44"/>
                <a:gd name="T3" fmla="*/ 45 h 45"/>
                <a:gd name="T4" fmla="*/ 20 w 44"/>
                <a:gd name="T5" fmla="*/ 25 h 45"/>
                <a:gd name="T6" fmla="*/ 28 w 44"/>
                <a:gd name="T7" fmla="*/ 29 h 45"/>
                <a:gd name="T8" fmla="*/ 26 w 44"/>
                <a:gd name="T9" fmla="*/ 20 h 45"/>
                <a:gd name="T10" fmla="*/ 44 w 44"/>
                <a:gd name="T11" fmla="*/ 29 h 45"/>
                <a:gd name="T12" fmla="*/ 28 w 44"/>
                <a:gd name="T13" fmla="*/ 13 h 45"/>
                <a:gd name="T14" fmla="*/ 40 w 44"/>
                <a:gd name="T15" fmla="*/ 9 h 45"/>
                <a:gd name="T16" fmla="*/ 17 w 44"/>
                <a:gd name="T17" fmla="*/ 11 h 45"/>
                <a:gd name="T18" fmla="*/ 16 w 44"/>
                <a:gd name="T19" fmla="*/ 1 h 45"/>
                <a:gd name="T20" fmla="*/ 11 w 44"/>
                <a:gd name="T21" fmla="*/ 10 h 45"/>
                <a:gd name="T22" fmla="*/ 1 w 44"/>
                <a:gd name="T23" fmla="*/ 5 h 45"/>
                <a:gd name="T24" fmla="*/ 7 w 44"/>
                <a:gd name="T25" fmla="*/ 14 h 45"/>
                <a:gd name="T26" fmla="*/ 1 w 44"/>
                <a:gd name="T27" fmla="*/ 33 h 45"/>
                <a:gd name="T28" fmla="*/ 11 w 44"/>
                <a:gd name="T29" fmla="*/ 2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45">
                  <a:moveTo>
                    <a:pt x="11" y="21"/>
                  </a:moveTo>
                  <a:cubicBezTo>
                    <a:pt x="8" y="26"/>
                    <a:pt x="7" y="32"/>
                    <a:pt x="12" y="45"/>
                  </a:cubicBezTo>
                  <a:cubicBezTo>
                    <a:pt x="12" y="38"/>
                    <a:pt x="17" y="28"/>
                    <a:pt x="20" y="25"/>
                  </a:cubicBezTo>
                  <a:cubicBezTo>
                    <a:pt x="24" y="25"/>
                    <a:pt x="28" y="29"/>
                    <a:pt x="28" y="29"/>
                  </a:cubicBezTo>
                  <a:cubicBezTo>
                    <a:pt x="28" y="25"/>
                    <a:pt x="27" y="23"/>
                    <a:pt x="26" y="20"/>
                  </a:cubicBezTo>
                  <a:cubicBezTo>
                    <a:pt x="32" y="20"/>
                    <a:pt x="41" y="21"/>
                    <a:pt x="44" y="29"/>
                  </a:cubicBezTo>
                  <a:cubicBezTo>
                    <a:pt x="40" y="17"/>
                    <a:pt x="32" y="13"/>
                    <a:pt x="28" y="13"/>
                  </a:cubicBezTo>
                  <a:cubicBezTo>
                    <a:pt x="32" y="9"/>
                    <a:pt x="32" y="9"/>
                    <a:pt x="40" y="9"/>
                  </a:cubicBezTo>
                  <a:cubicBezTo>
                    <a:pt x="28" y="0"/>
                    <a:pt x="20" y="7"/>
                    <a:pt x="17" y="11"/>
                  </a:cubicBezTo>
                  <a:cubicBezTo>
                    <a:pt x="16" y="8"/>
                    <a:pt x="16" y="4"/>
                    <a:pt x="16" y="1"/>
                  </a:cubicBezTo>
                  <a:cubicBezTo>
                    <a:pt x="16" y="1"/>
                    <a:pt x="12" y="5"/>
                    <a:pt x="11" y="10"/>
                  </a:cubicBezTo>
                  <a:cubicBezTo>
                    <a:pt x="6" y="9"/>
                    <a:pt x="1" y="5"/>
                    <a:pt x="1" y="5"/>
                  </a:cubicBezTo>
                  <a:cubicBezTo>
                    <a:pt x="3" y="7"/>
                    <a:pt x="5" y="13"/>
                    <a:pt x="7" y="14"/>
                  </a:cubicBezTo>
                  <a:cubicBezTo>
                    <a:pt x="0" y="19"/>
                    <a:pt x="1" y="33"/>
                    <a:pt x="1" y="33"/>
                  </a:cubicBezTo>
                  <a:cubicBezTo>
                    <a:pt x="5" y="26"/>
                    <a:pt x="7" y="22"/>
                    <a:pt x="1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8BFF42-F549-AB4D-BEA0-7D8203A8D72A}"/>
              </a:ext>
            </a:extLst>
          </p:cNvPr>
          <p:cNvSpPr txBox="1"/>
          <p:nvPr/>
        </p:nvSpPr>
        <p:spPr>
          <a:xfrm>
            <a:off x="1" y="5882756"/>
            <a:ext cx="1828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8000">
                <a:solidFill>
                  <a:schemeClr val="accent1"/>
                </a:solidFill>
                <a:cs typeface="Poppins" panose="00000500000000000000" pitchFamily="2" charset="0"/>
              </a:rPr>
              <a:t>IT21223594 |</a:t>
            </a:r>
            <a:r>
              <a:rPr lang="id-ID" sz="8000" err="1">
                <a:solidFill>
                  <a:schemeClr val="accent1"/>
                </a:solidFill>
                <a:cs typeface="Poppins" panose="00000500000000000000" pitchFamily="2" charset="0"/>
              </a:rPr>
              <a:t>Thalangama</a:t>
            </a:r>
            <a:r>
              <a:rPr lang="id-ID" sz="8000">
                <a:solidFill>
                  <a:schemeClr val="accent1"/>
                </a:solidFill>
                <a:cs typeface="Poppins" panose="00000500000000000000" pitchFamily="2" charset="0"/>
              </a:rPr>
              <a:t> T.P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EC338A-DAD0-CF40-A9E9-27C24300A6B9}"/>
              </a:ext>
            </a:extLst>
          </p:cNvPr>
          <p:cNvSpPr txBox="1"/>
          <p:nvPr/>
        </p:nvSpPr>
        <p:spPr>
          <a:xfrm>
            <a:off x="0" y="7329665"/>
            <a:ext cx="1828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chemeClr val="accent1"/>
                </a:solidFill>
                <a:latin typeface="+mj-lt"/>
              </a:rPr>
              <a:t>BSc (Hons) Degree in Information Technology (specialization in Software Engineering) </a:t>
            </a:r>
            <a:endParaRPr lang="en-US" sz="3600">
              <a:solidFill>
                <a:schemeClr val="accent1"/>
              </a:solidFill>
              <a:effectLst/>
              <a:latin typeface="+mj-lt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FCEE0BD-EC70-D748-9BC1-AC74C16A4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0806" y="-205214"/>
            <a:ext cx="3578387" cy="357838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6AAFFCA-EB9B-1F45-B73B-4CB8E7EAEB7F}"/>
              </a:ext>
            </a:extLst>
          </p:cNvPr>
          <p:cNvSpPr txBox="1"/>
          <p:nvPr/>
        </p:nvSpPr>
        <p:spPr>
          <a:xfrm>
            <a:off x="2261062" y="47548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A3566B-C5C4-4C4D-BDC3-6CD747004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2C42A-D149-C44D-BE21-366FFDAECB95}" type="datetime1">
              <a:rPr lang="en-US" smtClean="0"/>
              <a:t>5/26/2025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56C6FD-E0E0-B744-8375-1957FF8377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B2930CD-63C4-5E43-B043-5505E8A8DE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14"/>
          <a:stretch/>
        </p:blipFill>
        <p:spPr>
          <a:xfrm>
            <a:off x="7354806" y="1378250"/>
            <a:ext cx="3578387" cy="3669378"/>
          </a:xfrm>
          <a:prstGeom prst="rect">
            <a:avLst/>
          </a:prstGeom>
        </p:spPr>
      </p:pic>
      <p:pic>
        <p:nvPicPr>
          <p:cNvPr id="4" name="Picture 3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A86852EC-C553-C846-3131-412CC29A0A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0286" r="71976"/>
          <a:stretch/>
        </p:blipFill>
        <p:spPr>
          <a:xfrm>
            <a:off x="445629" y="9575286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70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36369FE-C1BC-49BC-8634-F7ACEB08C8A0}"/>
              </a:ext>
            </a:extLst>
          </p:cNvPr>
          <p:cNvGrpSpPr/>
          <p:nvPr/>
        </p:nvGrpSpPr>
        <p:grpSpPr>
          <a:xfrm>
            <a:off x="8431964" y="2057400"/>
            <a:ext cx="9051822" cy="7407377"/>
            <a:chOff x="8473624" y="1943100"/>
            <a:chExt cx="9051822" cy="740737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71D3D30-F44C-41A9-83C1-1D77CD008906}"/>
                </a:ext>
              </a:extLst>
            </p:cNvPr>
            <p:cNvCxnSpPr>
              <a:cxnSpLocks/>
            </p:cNvCxnSpPr>
            <p:nvPr/>
          </p:nvCxnSpPr>
          <p:spPr>
            <a:xfrm>
              <a:off x="17487900" y="1943100"/>
              <a:ext cx="0" cy="7407377"/>
            </a:xfrm>
            <a:prstGeom prst="line">
              <a:avLst/>
            </a:prstGeom>
            <a:ln w="63500">
              <a:gradFill>
                <a:gsLst>
                  <a:gs pos="0">
                    <a:schemeClr val="bg1">
                      <a:alpha val="34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823C10B-B970-4AAD-BA21-34EF358E90FE}"/>
                </a:ext>
              </a:extLst>
            </p:cNvPr>
            <p:cNvCxnSpPr>
              <a:cxnSpLocks/>
            </p:cNvCxnSpPr>
            <p:nvPr/>
          </p:nvCxnSpPr>
          <p:spPr>
            <a:xfrm>
              <a:off x="8473624" y="9350477"/>
              <a:ext cx="9051822" cy="0"/>
            </a:xfrm>
            <a:prstGeom prst="line">
              <a:avLst/>
            </a:prstGeom>
            <a:ln w="63500">
              <a:gradFill flip="none" rotWithShape="1">
                <a:gsLst>
                  <a:gs pos="0">
                    <a:schemeClr val="bg1">
                      <a:alpha val="34000"/>
                    </a:scheme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621998-98B3-41F1-80BF-AB00ED18E07C}"/>
              </a:ext>
            </a:extLst>
          </p:cNvPr>
          <p:cNvGrpSpPr/>
          <p:nvPr/>
        </p:nvGrpSpPr>
        <p:grpSpPr>
          <a:xfrm rot="10800000">
            <a:off x="841759" y="822222"/>
            <a:ext cx="9051822" cy="7407377"/>
            <a:chOff x="8473624" y="1943100"/>
            <a:chExt cx="9051822" cy="740737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662CCBE-D766-486A-83FC-469DF95A4F23}"/>
                </a:ext>
              </a:extLst>
            </p:cNvPr>
            <p:cNvCxnSpPr>
              <a:cxnSpLocks/>
            </p:cNvCxnSpPr>
            <p:nvPr/>
          </p:nvCxnSpPr>
          <p:spPr>
            <a:xfrm>
              <a:off x="17487900" y="1943100"/>
              <a:ext cx="0" cy="7407377"/>
            </a:xfrm>
            <a:prstGeom prst="line">
              <a:avLst/>
            </a:prstGeom>
            <a:ln w="63500">
              <a:gradFill>
                <a:gsLst>
                  <a:gs pos="0">
                    <a:schemeClr val="bg1">
                      <a:alpha val="34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A873EF-48BA-435D-B57B-16D5EA4D9CE0}"/>
                </a:ext>
              </a:extLst>
            </p:cNvPr>
            <p:cNvCxnSpPr>
              <a:cxnSpLocks/>
            </p:cNvCxnSpPr>
            <p:nvPr/>
          </p:nvCxnSpPr>
          <p:spPr>
            <a:xfrm>
              <a:off x="8473624" y="9350477"/>
              <a:ext cx="9051822" cy="0"/>
            </a:xfrm>
            <a:prstGeom prst="line">
              <a:avLst/>
            </a:prstGeom>
            <a:ln w="63500">
              <a:gradFill flip="none" rotWithShape="1">
                <a:gsLst>
                  <a:gs pos="0">
                    <a:schemeClr val="bg1">
                      <a:alpha val="34000"/>
                    </a:scheme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EE01784E-1C57-3544-86E6-4B0912F6D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521" y="-454486"/>
            <a:ext cx="3578387" cy="357838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BC55939-1127-D240-8147-2DB5410BEF53}"/>
              </a:ext>
            </a:extLst>
          </p:cNvPr>
          <p:cNvSpPr/>
          <p:nvPr/>
        </p:nvSpPr>
        <p:spPr>
          <a:xfrm>
            <a:off x="2291531" y="2826329"/>
            <a:ext cx="13566350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/>
              <a:t>ENHANCING READABILITY AND  </a:t>
            </a:r>
          </a:p>
          <a:p>
            <a:pPr algn="ctr"/>
            <a:r>
              <a:rPr lang="en-US" sz="8000"/>
              <a:t>SPEAKING SKILLS IN DYSLEXIC ADOLESCENTS THROUGH </a:t>
            </a:r>
          </a:p>
          <a:p>
            <a:pPr algn="ctr"/>
            <a:r>
              <a:rPr lang="en-US" sz="8000"/>
              <a:t>PERSONALIZED SPEECH PACE​</a:t>
            </a:r>
            <a:endParaRPr lang="id-ID" sz="8000" b="1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E6C521-062C-634E-B8EF-3C322ECBE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7B36A-0378-A44A-8A26-C7EE42976AE7}" type="datetime1">
              <a:rPr lang="en-US" smtClean="0"/>
              <a:t>5/26/2025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9B2BF-F972-1948-8B21-A322B75DB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5E4439BD-6CF4-5F7E-228E-D9C2D7CC32DB}"/>
              </a:ext>
            </a:extLst>
          </p:cNvPr>
          <p:cNvSpPr txBox="1">
            <a:spLocks/>
          </p:cNvSpPr>
          <p:nvPr/>
        </p:nvSpPr>
        <p:spPr>
          <a:xfrm>
            <a:off x="3310269" y="9676565"/>
            <a:ext cx="839994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400">
                <a:solidFill>
                  <a:srgbClr val="93989C"/>
                </a:solidFill>
                <a:cs typeface="Poppins" panose="00000500000000000000" pitchFamily="2" charset="0"/>
              </a:rPr>
              <a:t>IT2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1223594   |   </a:t>
            </a:r>
            <a:r>
              <a:rPr lang="en-US">
                <a:solidFill>
                  <a:srgbClr val="93989C"/>
                </a:solidFill>
                <a:cs typeface="Poppins" panose="00000500000000000000" pitchFamily="2" charset="0"/>
              </a:rPr>
              <a:t>Thalangama T.P.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 |  24-25J-233</a:t>
            </a:r>
            <a:endParaRPr lang="en-US">
              <a:solidFill>
                <a:srgbClr val="9398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635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CF3C6E4C-8FA1-4853-8C5D-81E11476C499}"/>
              </a:ext>
            </a:extLst>
          </p:cNvPr>
          <p:cNvGrpSpPr/>
          <p:nvPr/>
        </p:nvGrpSpPr>
        <p:grpSpPr>
          <a:xfrm>
            <a:off x="15353144" y="7431937"/>
            <a:ext cx="687560" cy="687560"/>
            <a:chOff x="5492751" y="2584451"/>
            <a:chExt cx="244475" cy="244475"/>
          </a:xfrm>
          <a:solidFill>
            <a:schemeClr val="bg1"/>
          </a:solidFill>
        </p:grpSpPr>
        <p:sp>
          <p:nvSpPr>
            <p:cNvPr id="76" name="Freeform 167">
              <a:extLst>
                <a:ext uri="{FF2B5EF4-FFF2-40B4-BE49-F238E27FC236}">
                  <a16:creationId xmlns:a16="http://schemas.microsoft.com/office/drawing/2014/main" id="{72456BD5-AE8D-4EC2-BAE0-B094B1EA1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9738" y="2700338"/>
              <a:ext cx="217488" cy="128588"/>
            </a:xfrm>
            <a:custGeom>
              <a:avLst/>
              <a:gdLst>
                <a:gd name="T0" fmla="*/ 39 w 58"/>
                <a:gd name="T1" fmla="*/ 23 h 34"/>
                <a:gd name="T2" fmla="*/ 25 w 58"/>
                <a:gd name="T3" fmla="*/ 0 h 34"/>
                <a:gd name="T4" fmla="*/ 17 w 58"/>
                <a:gd name="T5" fmla="*/ 0 h 34"/>
                <a:gd name="T6" fmla="*/ 29 w 58"/>
                <a:gd name="T7" fmla="*/ 22 h 34"/>
                <a:gd name="T8" fmla="*/ 0 w 58"/>
                <a:gd name="T9" fmla="*/ 34 h 34"/>
                <a:gd name="T10" fmla="*/ 58 w 58"/>
                <a:gd name="T11" fmla="*/ 34 h 34"/>
                <a:gd name="T12" fmla="*/ 39 w 58"/>
                <a:gd name="T13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39" y="23"/>
                  </a:moveTo>
                  <a:cubicBezTo>
                    <a:pt x="37" y="18"/>
                    <a:pt x="31" y="8"/>
                    <a:pt x="25" y="0"/>
                  </a:cubicBezTo>
                  <a:cubicBezTo>
                    <a:pt x="25" y="0"/>
                    <a:pt x="17" y="0"/>
                    <a:pt x="17" y="0"/>
                  </a:cubicBezTo>
                  <a:cubicBezTo>
                    <a:pt x="22" y="6"/>
                    <a:pt x="27" y="15"/>
                    <a:pt x="29" y="22"/>
                  </a:cubicBezTo>
                  <a:cubicBezTo>
                    <a:pt x="16" y="23"/>
                    <a:pt x="5" y="27"/>
                    <a:pt x="0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4" y="28"/>
                    <a:pt x="48" y="24"/>
                    <a:pt x="3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  <p:sp>
          <p:nvSpPr>
            <p:cNvPr id="77" name="Freeform 168">
              <a:extLst>
                <a:ext uri="{FF2B5EF4-FFF2-40B4-BE49-F238E27FC236}">
                  <a16:creationId xmlns:a16="http://schemas.microsoft.com/office/drawing/2014/main" id="{9D681EDC-918F-402C-86B8-EB82A6D79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2751" y="2584451"/>
              <a:ext cx="165100" cy="168275"/>
            </a:xfrm>
            <a:custGeom>
              <a:avLst/>
              <a:gdLst>
                <a:gd name="T0" fmla="*/ 11 w 44"/>
                <a:gd name="T1" fmla="*/ 21 h 45"/>
                <a:gd name="T2" fmla="*/ 12 w 44"/>
                <a:gd name="T3" fmla="*/ 45 h 45"/>
                <a:gd name="T4" fmla="*/ 20 w 44"/>
                <a:gd name="T5" fmla="*/ 25 h 45"/>
                <a:gd name="T6" fmla="*/ 28 w 44"/>
                <a:gd name="T7" fmla="*/ 29 h 45"/>
                <a:gd name="T8" fmla="*/ 26 w 44"/>
                <a:gd name="T9" fmla="*/ 20 h 45"/>
                <a:gd name="T10" fmla="*/ 44 w 44"/>
                <a:gd name="T11" fmla="*/ 29 h 45"/>
                <a:gd name="T12" fmla="*/ 28 w 44"/>
                <a:gd name="T13" fmla="*/ 13 h 45"/>
                <a:gd name="T14" fmla="*/ 40 w 44"/>
                <a:gd name="T15" fmla="*/ 9 h 45"/>
                <a:gd name="T16" fmla="*/ 17 w 44"/>
                <a:gd name="T17" fmla="*/ 11 h 45"/>
                <a:gd name="T18" fmla="*/ 16 w 44"/>
                <a:gd name="T19" fmla="*/ 1 h 45"/>
                <a:gd name="T20" fmla="*/ 11 w 44"/>
                <a:gd name="T21" fmla="*/ 10 h 45"/>
                <a:gd name="T22" fmla="*/ 1 w 44"/>
                <a:gd name="T23" fmla="*/ 5 h 45"/>
                <a:gd name="T24" fmla="*/ 7 w 44"/>
                <a:gd name="T25" fmla="*/ 14 h 45"/>
                <a:gd name="T26" fmla="*/ 1 w 44"/>
                <a:gd name="T27" fmla="*/ 33 h 45"/>
                <a:gd name="T28" fmla="*/ 11 w 44"/>
                <a:gd name="T29" fmla="*/ 2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45">
                  <a:moveTo>
                    <a:pt x="11" y="21"/>
                  </a:moveTo>
                  <a:cubicBezTo>
                    <a:pt x="8" y="26"/>
                    <a:pt x="7" y="32"/>
                    <a:pt x="12" y="45"/>
                  </a:cubicBezTo>
                  <a:cubicBezTo>
                    <a:pt x="12" y="38"/>
                    <a:pt x="17" y="28"/>
                    <a:pt x="20" y="25"/>
                  </a:cubicBezTo>
                  <a:cubicBezTo>
                    <a:pt x="24" y="25"/>
                    <a:pt x="28" y="29"/>
                    <a:pt x="28" y="29"/>
                  </a:cubicBezTo>
                  <a:cubicBezTo>
                    <a:pt x="28" y="25"/>
                    <a:pt x="27" y="23"/>
                    <a:pt x="26" y="20"/>
                  </a:cubicBezTo>
                  <a:cubicBezTo>
                    <a:pt x="32" y="20"/>
                    <a:pt x="41" y="21"/>
                    <a:pt x="44" y="29"/>
                  </a:cubicBezTo>
                  <a:cubicBezTo>
                    <a:pt x="40" y="17"/>
                    <a:pt x="32" y="13"/>
                    <a:pt x="28" y="13"/>
                  </a:cubicBezTo>
                  <a:cubicBezTo>
                    <a:pt x="32" y="9"/>
                    <a:pt x="32" y="9"/>
                    <a:pt x="40" y="9"/>
                  </a:cubicBezTo>
                  <a:cubicBezTo>
                    <a:pt x="28" y="0"/>
                    <a:pt x="20" y="7"/>
                    <a:pt x="17" y="11"/>
                  </a:cubicBezTo>
                  <a:cubicBezTo>
                    <a:pt x="16" y="8"/>
                    <a:pt x="16" y="4"/>
                    <a:pt x="16" y="1"/>
                  </a:cubicBezTo>
                  <a:cubicBezTo>
                    <a:pt x="16" y="1"/>
                    <a:pt x="12" y="5"/>
                    <a:pt x="11" y="10"/>
                  </a:cubicBezTo>
                  <a:cubicBezTo>
                    <a:pt x="6" y="9"/>
                    <a:pt x="1" y="5"/>
                    <a:pt x="1" y="5"/>
                  </a:cubicBezTo>
                  <a:cubicBezTo>
                    <a:pt x="3" y="7"/>
                    <a:pt x="5" y="13"/>
                    <a:pt x="7" y="14"/>
                  </a:cubicBezTo>
                  <a:cubicBezTo>
                    <a:pt x="0" y="19"/>
                    <a:pt x="1" y="33"/>
                    <a:pt x="1" y="33"/>
                  </a:cubicBezTo>
                  <a:cubicBezTo>
                    <a:pt x="5" y="26"/>
                    <a:pt x="7" y="22"/>
                    <a:pt x="1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59B335D-59FD-E147-8120-7B6F72BCF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521" y="-454486"/>
            <a:ext cx="3578387" cy="35783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4CBDF0-5F39-C847-A355-EFD60B8356CA}"/>
              </a:ext>
            </a:extLst>
          </p:cNvPr>
          <p:cNvSpPr txBox="1"/>
          <p:nvPr/>
        </p:nvSpPr>
        <p:spPr>
          <a:xfrm>
            <a:off x="855515" y="600960"/>
            <a:ext cx="13259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6000" b="1" err="1">
                <a:solidFill>
                  <a:schemeClr val="tx1">
                    <a:lumMod val="75000"/>
                    <a:lumOff val="25000"/>
                  </a:schemeClr>
                </a:solidFill>
                <a:cs typeface="Poppins" panose="00000500000000000000" pitchFamily="2" charset="0"/>
              </a:rPr>
              <a:t>Background</a:t>
            </a:r>
            <a:r>
              <a:rPr lang="id-ID" sz="6000" b="1">
                <a:solidFill>
                  <a:schemeClr val="tx1">
                    <a:lumMod val="75000"/>
                    <a:lumOff val="25000"/>
                  </a:schemeClr>
                </a:solidFill>
                <a:cs typeface="Poppins" panose="00000500000000000000" pitchFamily="2" charset="0"/>
              </a:rPr>
              <a:t> – </a:t>
            </a:r>
            <a:r>
              <a:rPr lang="id-ID" sz="6000" b="1" err="1">
                <a:solidFill>
                  <a:schemeClr val="tx1">
                    <a:lumMod val="75000"/>
                    <a:lumOff val="25000"/>
                  </a:schemeClr>
                </a:solidFill>
                <a:cs typeface="Poppins" panose="00000500000000000000" pitchFamily="2" charset="0"/>
              </a:rPr>
              <a:t>Why</a:t>
            </a:r>
            <a:r>
              <a:rPr lang="id-ID" sz="6000" b="1">
                <a:solidFill>
                  <a:schemeClr val="tx1">
                    <a:lumMod val="75000"/>
                    <a:lumOff val="25000"/>
                  </a:schemeClr>
                </a:solidFill>
                <a:cs typeface="Poppins" panose="00000500000000000000" pitchFamily="2" charset="0"/>
              </a:rPr>
              <a:t> </a:t>
            </a:r>
            <a:r>
              <a:rPr lang="id-ID" sz="6000" b="1" err="1">
                <a:solidFill>
                  <a:schemeClr val="tx1">
                    <a:lumMod val="75000"/>
                    <a:lumOff val="25000"/>
                  </a:schemeClr>
                </a:solidFill>
                <a:cs typeface="Poppins" panose="00000500000000000000" pitchFamily="2" charset="0"/>
              </a:rPr>
              <a:t>Speech</a:t>
            </a:r>
            <a:r>
              <a:rPr lang="id-ID" sz="6000" b="1">
                <a:solidFill>
                  <a:schemeClr val="tx1">
                    <a:lumMod val="75000"/>
                    <a:lumOff val="25000"/>
                  </a:schemeClr>
                </a:solidFill>
                <a:cs typeface="Poppins" panose="00000500000000000000" pitchFamily="2" charset="0"/>
              </a:rPr>
              <a:t> </a:t>
            </a:r>
            <a:r>
              <a:rPr lang="id-ID" sz="6000" b="1" err="1">
                <a:solidFill>
                  <a:schemeClr val="tx1">
                    <a:lumMod val="75000"/>
                    <a:lumOff val="25000"/>
                  </a:schemeClr>
                </a:solidFill>
                <a:cs typeface="Poppins" panose="00000500000000000000" pitchFamily="2" charset="0"/>
              </a:rPr>
              <a:t>phase</a:t>
            </a:r>
            <a:r>
              <a:rPr lang="id-ID" sz="6000" b="1">
                <a:solidFill>
                  <a:schemeClr val="tx1">
                    <a:lumMod val="75000"/>
                    <a:lumOff val="25000"/>
                  </a:schemeClr>
                </a:solidFill>
                <a:cs typeface="Poppins" panose="00000500000000000000" pitchFamily="2" charset="0"/>
              </a:rPr>
              <a:t> 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7C927F-C414-AE4D-8595-88963AB2F7AE}"/>
              </a:ext>
            </a:extLst>
          </p:cNvPr>
          <p:cNvSpPr/>
          <p:nvPr/>
        </p:nvSpPr>
        <p:spPr>
          <a:xfrm>
            <a:off x="739137" y="5409506"/>
            <a:ext cx="54807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00000"/>
                </a:solidFill>
                <a:latin typeface="Times"/>
              </a:rPr>
              <a:t> </a:t>
            </a:r>
            <a:r>
              <a:rPr lang="en-US" sz="4000"/>
              <a:t>For Dyslexic adolescents,​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D9456B-8DEE-0048-A311-BB523B6AC2D7}"/>
              </a:ext>
            </a:extLst>
          </p:cNvPr>
          <p:cNvSpPr/>
          <p:nvPr/>
        </p:nvSpPr>
        <p:spPr>
          <a:xfrm>
            <a:off x="4271692" y="6125604"/>
            <a:ext cx="8733173" cy="4161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600"/>
              <a:t>Normal speech pace -&gt; Hard to follow.​</a:t>
            </a:r>
          </a:p>
          <a:p>
            <a:pPr marL="571500" indent="-571500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600"/>
              <a:t>Fast speech -&gt; Confusing.​</a:t>
            </a:r>
          </a:p>
          <a:p>
            <a:pPr marL="571500" indent="-571500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600"/>
              <a:t>Slower talking -&gt; Easier to understand.​</a:t>
            </a:r>
          </a:p>
          <a:p>
            <a:pPr marL="571500" indent="-571500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600"/>
              <a:t>Custom speed -&gt; Better learning.​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US" sz="3600"/>
          </a:p>
        </p:txBody>
      </p:sp>
      <p:pic>
        <p:nvPicPr>
          <p:cNvPr id="4" name="FastSpeech">
            <a:hlinkClick r:id="" action="ppaction://media"/>
            <a:extLst>
              <a:ext uri="{FF2B5EF4-FFF2-40B4-BE49-F238E27FC236}">
                <a16:creationId xmlns:a16="http://schemas.microsoft.com/office/drawing/2014/main" id="{E4CDC2F5-0C6F-9DCE-D990-34739B6B1CD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12434" y="2665243"/>
            <a:ext cx="4451688" cy="2504074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EDC578-4248-7F44-A821-A877D86276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687AC08-D0A2-014D-B02B-B899CA072678}" type="datetime1">
              <a:rPr lang="en-US" smtClean="0"/>
              <a:t>5/26/2025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7504EB-4230-3E4C-A4C8-3E3DB0327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A9A67D34-B49E-132F-1E2F-C204BC5DE06E}"/>
              </a:ext>
            </a:extLst>
          </p:cNvPr>
          <p:cNvSpPr txBox="1">
            <a:spLocks/>
          </p:cNvSpPr>
          <p:nvPr/>
        </p:nvSpPr>
        <p:spPr>
          <a:xfrm>
            <a:off x="3310269" y="9691313"/>
            <a:ext cx="839994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400">
                <a:solidFill>
                  <a:srgbClr val="93989C"/>
                </a:solidFill>
                <a:cs typeface="Poppins" panose="00000500000000000000" pitchFamily="2" charset="0"/>
              </a:rPr>
              <a:t>IT2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1223594   |   </a:t>
            </a:r>
            <a:r>
              <a:rPr lang="en-US">
                <a:solidFill>
                  <a:srgbClr val="93989C"/>
                </a:solidFill>
                <a:cs typeface="Poppins" panose="00000500000000000000" pitchFamily="2" charset="0"/>
              </a:rPr>
              <a:t>Thalangama T.P.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 |  24-25J-233</a:t>
            </a:r>
            <a:endParaRPr lang="en-US">
              <a:solidFill>
                <a:srgbClr val="9398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163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59B335D-59FD-E147-8120-7B6F72BCF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521" y="-454486"/>
            <a:ext cx="3578387" cy="35783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4CBDF0-5F39-C847-A355-EFD60B8356CA}"/>
              </a:ext>
            </a:extLst>
          </p:cNvPr>
          <p:cNvSpPr txBox="1"/>
          <p:nvPr/>
        </p:nvSpPr>
        <p:spPr>
          <a:xfrm>
            <a:off x="855515" y="600960"/>
            <a:ext cx="88246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6000" b="1" err="1">
                <a:solidFill>
                  <a:schemeClr val="tx1">
                    <a:lumMod val="75000"/>
                    <a:lumOff val="25000"/>
                  </a:schemeClr>
                </a:solidFill>
                <a:cs typeface="Poppins" panose="00000500000000000000" pitchFamily="2" charset="0"/>
              </a:rPr>
              <a:t>Research</a:t>
            </a:r>
            <a:r>
              <a:rPr lang="id-ID" sz="6000" b="1">
                <a:solidFill>
                  <a:schemeClr val="tx1">
                    <a:lumMod val="75000"/>
                    <a:lumOff val="25000"/>
                  </a:schemeClr>
                </a:solidFill>
                <a:cs typeface="Poppins" panose="00000500000000000000" pitchFamily="2" charset="0"/>
              </a:rPr>
              <a:t> Problem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A15409-BC24-494A-977A-C01DF3F82A17}"/>
              </a:ext>
            </a:extLst>
          </p:cNvPr>
          <p:cNvSpPr/>
          <p:nvPr/>
        </p:nvSpPr>
        <p:spPr>
          <a:xfrm>
            <a:off x="2185285" y="2784272"/>
            <a:ext cx="9144000" cy="4613571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000" b="1">
                <a:solidFill>
                  <a:srgbClr val="404040"/>
                </a:solidFill>
                <a:latin typeface="+mj-lt"/>
              </a:rPr>
              <a:t>Personalized speech pace needed.</a:t>
            </a:r>
            <a:r>
              <a:rPr lang="en-US" sz="4000" b="1">
                <a:solidFill>
                  <a:srgbClr val="000000"/>
                </a:solidFill>
                <a:latin typeface="+mj-lt"/>
              </a:rPr>
              <a:t>​</a:t>
            </a:r>
          </a:p>
          <a:p>
            <a:pPr marL="571500" indent="-571500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000" b="1">
                <a:solidFill>
                  <a:srgbClr val="404040"/>
                </a:solidFill>
                <a:latin typeface="+mj-lt"/>
              </a:rPr>
              <a:t>Current detection methods exist.</a:t>
            </a:r>
            <a:r>
              <a:rPr lang="en-US" sz="4000" b="1">
                <a:solidFill>
                  <a:srgbClr val="000000"/>
                </a:solidFill>
                <a:latin typeface="+mj-lt"/>
              </a:rPr>
              <a:t>​</a:t>
            </a:r>
          </a:p>
          <a:p>
            <a:pPr marL="571500" indent="-571500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000" b="1">
                <a:solidFill>
                  <a:srgbClr val="404040"/>
                </a:solidFill>
                <a:latin typeface="+mj-lt"/>
              </a:rPr>
              <a:t>Existing methods have limitations.</a:t>
            </a:r>
            <a:r>
              <a:rPr lang="en-US" sz="4000" b="1">
                <a:solidFill>
                  <a:srgbClr val="000000"/>
                </a:solidFill>
                <a:latin typeface="+mj-lt"/>
              </a:rPr>
              <a:t>​</a:t>
            </a:r>
          </a:p>
          <a:p>
            <a:pPr marL="571500" indent="-571500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000" b="1">
                <a:solidFill>
                  <a:srgbClr val="404040"/>
                </a:solidFill>
                <a:latin typeface="+mj-lt"/>
              </a:rPr>
              <a:t>New, accurate method required. </a:t>
            </a:r>
            <a:r>
              <a:rPr lang="en-US" sz="4000" b="1">
                <a:solidFill>
                  <a:srgbClr val="000000"/>
                </a:solidFill>
                <a:latin typeface="+mj-lt"/>
              </a:rPr>
              <a:t>​</a:t>
            </a:r>
          </a:p>
          <a:p>
            <a:pPr fontAlgn="base">
              <a:lnSpc>
                <a:spcPct val="150000"/>
              </a:lnSpc>
            </a:pPr>
            <a:r>
              <a:rPr lang="en-US" sz="4000" b="1">
                <a:solidFill>
                  <a:srgbClr val="000000"/>
                </a:solidFill>
                <a:latin typeface="+mj-lt"/>
              </a:rPr>
              <a:t>​</a:t>
            </a:r>
            <a:endParaRPr lang="en-US" sz="4000" b="1" i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DDE7E-2F3E-2643-A9A0-85F62A5218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0859" y="3420015"/>
            <a:ext cx="5935574" cy="593557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3A5D69-DBFE-564E-93CF-A917AB26D60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42E062D-E04F-004C-9268-34E8710ED295}" type="datetime1">
              <a:rPr lang="en-US" smtClean="0"/>
              <a:t>5/26/2025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B111F-FB37-7346-83E5-15B599A28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2D3F267A-699C-72DF-48FF-343B42F86AFB}"/>
              </a:ext>
            </a:extLst>
          </p:cNvPr>
          <p:cNvSpPr txBox="1">
            <a:spLocks/>
          </p:cNvSpPr>
          <p:nvPr/>
        </p:nvSpPr>
        <p:spPr>
          <a:xfrm>
            <a:off x="3310269" y="9676565"/>
            <a:ext cx="839994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400">
                <a:solidFill>
                  <a:srgbClr val="93989C"/>
                </a:solidFill>
                <a:cs typeface="Poppins" panose="00000500000000000000" pitchFamily="2" charset="0"/>
              </a:rPr>
              <a:t>IT2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1223594   |   </a:t>
            </a:r>
            <a:r>
              <a:rPr lang="en-US">
                <a:solidFill>
                  <a:srgbClr val="93989C"/>
                </a:solidFill>
                <a:cs typeface="Poppins" panose="00000500000000000000" pitchFamily="2" charset="0"/>
              </a:rPr>
              <a:t>Thalangama T.P.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 |  24-25J-233</a:t>
            </a:r>
            <a:endParaRPr lang="en-US">
              <a:solidFill>
                <a:srgbClr val="9398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745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C75FD82-FDB3-C339-8602-F5CC3BBF83A8}"/>
              </a:ext>
            </a:extLst>
          </p:cNvPr>
          <p:cNvSpPr/>
          <p:nvPr/>
        </p:nvSpPr>
        <p:spPr>
          <a:xfrm>
            <a:off x="15591692" y="30480"/>
            <a:ext cx="2696308" cy="10287000"/>
          </a:xfrm>
          <a:prstGeom prst="rect">
            <a:avLst/>
          </a:prstGeom>
          <a:solidFill>
            <a:srgbClr val="049B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E7E563-39A2-F24F-B0CE-555C619B9F89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7086600" y="9643212"/>
            <a:ext cx="4114800" cy="547688"/>
          </a:xfrm>
        </p:spPr>
        <p:txBody>
          <a:bodyPr/>
          <a:lstStyle/>
          <a:p>
            <a:pPr algn="ctr"/>
            <a:fld id="{49977596-D2A7-EE40-A89E-85D3D09085D8}" type="datetime1">
              <a:rPr lang="en-US" smtClean="0"/>
              <a:pPr algn="ctr"/>
              <a:t>5/26/2025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06D600-3A6A-3344-B422-DC2AC7A39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1" name="Picture 30" descr="A white text with black text&#10;&#10;Description automatically generated">
            <a:extLst>
              <a:ext uri="{FF2B5EF4-FFF2-40B4-BE49-F238E27FC236}">
                <a16:creationId xmlns:a16="http://schemas.microsoft.com/office/drawing/2014/main" id="{DBD7CE68-22BA-881B-7C07-F6FDE9D3D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484" y="2259859"/>
            <a:ext cx="7981950" cy="58282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A2EDC2-8E28-5748-39AB-6AFAA32BF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78387" cy="357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172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CF3C6E4C-8FA1-4853-8C5D-81E11476C499}"/>
              </a:ext>
            </a:extLst>
          </p:cNvPr>
          <p:cNvGrpSpPr/>
          <p:nvPr/>
        </p:nvGrpSpPr>
        <p:grpSpPr>
          <a:xfrm>
            <a:off x="15353144" y="7431937"/>
            <a:ext cx="687560" cy="687560"/>
            <a:chOff x="5492751" y="2584451"/>
            <a:chExt cx="244475" cy="244475"/>
          </a:xfrm>
          <a:solidFill>
            <a:schemeClr val="bg1"/>
          </a:solidFill>
        </p:grpSpPr>
        <p:sp>
          <p:nvSpPr>
            <p:cNvPr id="76" name="Freeform 167">
              <a:extLst>
                <a:ext uri="{FF2B5EF4-FFF2-40B4-BE49-F238E27FC236}">
                  <a16:creationId xmlns:a16="http://schemas.microsoft.com/office/drawing/2014/main" id="{72456BD5-AE8D-4EC2-BAE0-B094B1EA1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9738" y="2700338"/>
              <a:ext cx="217488" cy="128588"/>
            </a:xfrm>
            <a:custGeom>
              <a:avLst/>
              <a:gdLst>
                <a:gd name="T0" fmla="*/ 39 w 58"/>
                <a:gd name="T1" fmla="*/ 23 h 34"/>
                <a:gd name="T2" fmla="*/ 25 w 58"/>
                <a:gd name="T3" fmla="*/ 0 h 34"/>
                <a:gd name="T4" fmla="*/ 17 w 58"/>
                <a:gd name="T5" fmla="*/ 0 h 34"/>
                <a:gd name="T6" fmla="*/ 29 w 58"/>
                <a:gd name="T7" fmla="*/ 22 h 34"/>
                <a:gd name="T8" fmla="*/ 0 w 58"/>
                <a:gd name="T9" fmla="*/ 34 h 34"/>
                <a:gd name="T10" fmla="*/ 58 w 58"/>
                <a:gd name="T11" fmla="*/ 34 h 34"/>
                <a:gd name="T12" fmla="*/ 39 w 58"/>
                <a:gd name="T13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39" y="23"/>
                  </a:moveTo>
                  <a:cubicBezTo>
                    <a:pt x="37" y="18"/>
                    <a:pt x="31" y="8"/>
                    <a:pt x="25" y="0"/>
                  </a:cubicBezTo>
                  <a:cubicBezTo>
                    <a:pt x="25" y="0"/>
                    <a:pt x="17" y="0"/>
                    <a:pt x="17" y="0"/>
                  </a:cubicBezTo>
                  <a:cubicBezTo>
                    <a:pt x="22" y="6"/>
                    <a:pt x="27" y="15"/>
                    <a:pt x="29" y="22"/>
                  </a:cubicBezTo>
                  <a:cubicBezTo>
                    <a:pt x="16" y="23"/>
                    <a:pt x="5" y="27"/>
                    <a:pt x="0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4" y="28"/>
                    <a:pt x="48" y="24"/>
                    <a:pt x="3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  <p:sp>
          <p:nvSpPr>
            <p:cNvPr id="77" name="Freeform 168">
              <a:extLst>
                <a:ext uri="{FF2B5EF4-FFF2-40B4-BE49-F238E27FC236}">
                  <a16:creationId xmlns:a16="http://schemas.microsoft.com/office/drawing/2014/main" id="{9D681EDC-918F-402C-86B8-EB82A6D79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2751" y="2584451"/>
              <a:ext cx="165100" cy="168275"/>
            </a:xfrm>
            <a:custGeom>
              <a:avLst/>
              <a:gdLst>
                <a:gd name="T0" fmla="*/ 11 w 44"/>
                <a:gd name="T1" fmla="*/ 21 h 45"/>
                <a:gd name="T2" fmla="*/ 12 w 44"/>
                <a:gd name="T3" fmla="*/ 45 h 45"/>
                <a:gd name="T4" fmla="*/ 20 w 44"/>
                <a:gd name="T5" fmla="*/ 25 h 45"/>
                <a:gd name="T6" fmla="*/ 28 w 44"/>
                <a:gd name="T7" fmla="*/ 29 h 45"/>
                <a:gd name="T8" fmla="*/ 26 w 44"/>
                <a:gd name="T9" fmla="*/ 20 h 45"/>
                <a:gd name="T10" fmla="*/ 44 w 44"/>
                <a:gd name="T11" fmla="*/ 29 h 45"/>
                <a:gd name="T12" fmla="*/ 28 w 44"/>
                <a:gd name="T13" fmla="*/ 13 h 45"/>
                <a:gd name="T14" fmla="*/ 40 w 44"/>
                <a:gd name="T15" fmla="*/ 9 h 45"/>
                <a:gd name="T16" fmla="*/ 17 w 44"/>
                <a:gd name="T17" fmla="*/ 11 h 45"/>
                <a:gd name="T18" fmla="*/ 16 w 44"/>
                <a:gd name="T19" fmla="*/ 1 h 45"/>
                <a:gd name="T20" fmla="*/ 11 w 44"/>
                <a:gd name="T21" fmla="*/ 10 h 45"/>
                <a:gd name="T22" fmla="*/ 1 w 44"/>
                <a:gd name="T23" fmla="*/ 5 h 45"/>
                <a:gd name="T24" fmla="*/ 7 w 44"/>
                <a:gd name="T25" fmla="*/ 14 h 45"/>
                <a:gd name="T26" fmla="*/ 1 w 44"/>
                <a:gd name="T27" fmla="*/ 33 h 45"/>
                <a:gd name="T28" fmla="*/ 11 w 44"/>
                <a:gd name="T29" fmla="*/ 2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45">
                  <a:moveTo>
                    <a:pt x="11" y="21"/>
                  </a:moveTo>
                  <a:cubicBezTo>
                    <a:pt x="8" y="26"/>
                    <a:pt x="7" y="32"/>
                    <a:pt x="12" y="45"/>
                  </a:cubicBezTo>
                  <a:cubicBezTo>
                    <a:pt x="12" y="38"/>
                    <a:pt x="17" y="28"/>
                    <a:pt x="20" y="25"/>
                  </a:cubicBezTo>
                  <a:cubicBezTo>
                    <a:pt x="24" y="25"/>
                    <a:pt x="28" y="29"/>
                    <a:pt x="28" y="29"/>
                  </a:cubicBezTo>
                  <a:cubicBezTo>
                    <a:pt x="28" y="25"/>
                    <a:pt x="27" y="23"/>
                    <a:pt x="26" y="20"/>
                  </a:cubicBezTo>
                  <a:cubicBezTo>
                    <a:pt x="32" y="20"/>
                    <a:pt x="41" y="21"/>
                    <a:pt x="44" y="29"/>
                  </a:cubicBezTo>
                  <a:cubicBezTo>
                    <a:pt x="40" y="17"/>
                    <a:pt x="32" y="13"/>
                    <a:pt x="28" y="13"/>
                  </a:cubicBezTo>
                  <a:cubicBezTo>
                    <a:pt x="32" y="9"/>
                    <a:pt x="32" y="9"/>
                    <a:pt x="40" y="9"/>
                  </a:cubicBezTo>
                  <a:cubicBezTo>
                    <a:pt x="28" y="0"/>
                    <a:pt x="20" y="7"/>
                    <a:pt x="17" y="11"/>
                  </a:cubicBezTo>
                  <a:cubicBezTo>
                    <a:pt x="16" y="8"/>
                    <a:pt x="16" y="4"/>
                    <a:pt x="16" y="1"/>
                  </a:cubicBezTo>
                  <a:cubicBezTo>
                    <a:pt x="16" y="1"/>
                    <a:pt x="12" y="5"/>
                    <a:pt x="11" y="10"/>
                  </a:cubicBezTo>
                  <a:cubicBezTo>
                    <a:pt x="6" y="9"/>
                    <a:pt x="1" y="5"/>
                    <a:pt x="1" y="5"/>
                  </a:cubicBezTo>
                  <a:cubicBezTo>
                    <a:pt x="3" y="7"/>
                    <a:pt x="5" y="13"/>
                    <a:pt x="7" y="14"/>
                  </a:cubicBezTo>
                  <a:cubicBezTo>
                    <a:pt x="0" y="19"/>
                    <a:pt x="1" y="33"/>
                    <a:pt x="1" y="33"/>
                  </a:cubicBezTo>
                  <a:cubicBezTo>
                    <a:pt x="5" y="26"/>
                    <a:pt x="7" y="22"/>
                    <a:pt x="1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9ECFC25F-F9DC-B746-8A3E-A81AEF365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25DEA-84C9-4A4B-834B-A2C093AA2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44" name="Freeform: Shape 13">
              <a:extLst>
                <a:ext uri="{FF2B5EF4-FFF2-40B4-BE49-F238E27FC236}">
                  <a16:creationId xmlns:a16="http://schemas.microsoft.com/office/drawing/2014/main" id="{01B18E4C-84FD-C144-9833-649979E9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5B734C0-FAA0-9F46-A03C-93796B38B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43983D35-DFA6-B747-874B-714D83BA6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18">
            <a:extLst>
              <a:ext uri="{FF2B5EF4-FFF2-40B4-BE49-F238E27FC236}">
                <a16:creationId xmlns:a16="http://schemas.microsoft.com/office/drawing/2014/main" id="{16BE0DFF-A099-D446-AAB6-9FF428A1E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E185A43B-2A68-5A44-953B-8036CBB4C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014532"/>
              </p:ext>
            </p:extLst>
          </p:nvPr>
        </p:nvGraphicFramePr>
        <p:xfrm>
          <a:off x="1416724" y="2323655"/>
          <a:ext cx="14315993" cy="6400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2225">
                  <a:extLst>
                    <a:ext uri="{9D8B030D-6E8A-4147-A177-3AD203B41FA5}">
                      <a16:colId xmlns:a16="http://schemas.microsoft.com/office/drawing/2014/main" val="3378057982"/>
                    </a:ext>
                  </a:extLst>
                </a:gridCol>
                <a:gridCol w="1826308">
                  <a:extLst>
                    <a:ext uri="{9D8B030D-6E8A-4147-A177-3AD203B41FA5}">
                      <a16:colId xmlns:a16="http://schemas.microsoft.com/office/drawing/2014/main" val="4182791599"/>
                    </a:ext>
                  </a:extLst>
                </a:gridCol>
                <a:gridCol w="1802069">
                  <a:extLst>
                    <a:ext uri="{9D8B030D-6E8A-4147-A177-3AD203B41FA5}">
                      <a16:colId xmlns:a16="http://schemas.microsoft.com/office/drawing/2014/main" val="3484000841"/>
                    </a:ext>
                  </a:extLst>
                </a:gridCol>
                <a:gridCol w="1839887">
                  <a:extLst>
                    <a:ext uri="{9D8B030D-6E8A-4147-A177-3AD203B41FA5}">
                      <a16:colId xmlns:a16="http://schemas.microsoft.com/office/drawing/2014/main" val="3987758352"/>
                    </a:ext>
                  </a:extLst>
                </a:gridCol>
                <a:gridCol w="1945454">
                  <a:extLst>
                    <a:ext uri="{9D8B030D-6E8A-4147-A177-3AD203B41FA5}">
                      <a16:colId xmlns:a16="http://schemas.microsoft.com/office/drawing/2014/main" val="1651547263"/>
                    </a:ext>
                  </a:extLst>
                </a:gridCol>
                <a:gridCol w="1630050">
                  <a:extLst>
                    <a:ext uri="{9D8B030D-6E8A-4147-A177-3AD203B41FA5}">
                      <a16:colId xmlns:a16="http://schemas.microsoft.com/office/drawing/2014/main" val="2059312100"/>
                    </a:ext>
                  </a:extLst>
                </a:gridCol>
              </a:tblGrid>
              <a:tr h="1680409">
                <a:tc>
                  <a:txBody>
                    <a:bodyPr/>
                    <a:lstStyle/>
                    <a:p>
                      <a:pPr algn="ctr"/>
                      <a:r>
                        <a:rPr lang="en-US" sz="3600"/>
                        <a:t>Research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Detect Spatial and temporal features in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/>
                        <a:t>Analyses data for speech features</a:t>
                      </a:r>
                    </a:p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Utilizes hybrid model for improved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Generates a personalized speech 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Utilizes the generated results for personalized </a:t>
                      </a:r>
                    </a:p>
                    <a:p>
                      <a:r>
                        <a:rPr lang="en-US" sz="2000"/>
                        <a:t>speech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2464502"/>
                  </a:ext>
                </a:extLst>
              </a:tr>
              <a:tr h="145569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Human age estimation through audio utilising MFCC and RNN [7]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985805"/>
                  </a:ext>
                </a:extLst>
              </a:tr>
              <a:tr h="145314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 autonomous and intelligent hybrid CNN-RNN-LSTM based approach for the detection and classification of abnormalities in brain.[8]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822686"/>
                  </a:ext>
                </a:extLst>
              </a:tr>
              <a:tr h="111520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/>
                        <a:t>LexAyudha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138290"/>
                  </a:ext>
                </a:extLst>
              </a:tr>
            </a:tbl>
          </a:graphicData>
        </a:graphic>
      </p:graphicFrame>
      <p:pic>
        <p:nvPicPr>
          <p:cNvPr id="78" name="Picture 77">
            <a:extLst>
              <a:ext uri="{FF2B5EF4-FFF2-40B4-BE49-F238E27FC236}">
                <a16:creationId xmlns:a16="http://schemas.microsoft.com/office/drawing/2014/main" id="{F1A19266-A031-6942-92C0-B8FB19814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8428" y="-606973"/>
            <a:ext cx="3578387" cy="3578387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731E07D0-D60E-A040-B38E-E5218924F83D}"/>
              </a:ext>
            </a:extLst>
          </p:cNvPr>
          <p:cNvSpPr txBox="1"/>
          <p:nvPr/>
        </p:nvSpPr>
        <p:spPr>
          <a:xfrm>
            <a:off x="855515" y="600960"/>
            <a:ext cx="88246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6000" b="1" err="1">
                <a:solidFill>
                  <a:schemeClr val="tx1">
                    <a:lumMod val="75000"/>
                    <a:lumOff val="25000"/>
                  </a:schemeClr>
                </a:solidFill>
                <a:cs typeface="Poppins" panose="00000500000000000000" pitchFamily="2" charset="0"/>
              </a:rPr>
              <a:t>Research</a:t>
            </a:r>
            <a:r>
              <a:rPr lang="id-ID" sz="6000" b="1">
                <a:solidFill>
                  <a:schemeClr val="tx1">
                    <a:lumMod val="75000"/>
                    <a:lumOff val="25000"/>
                  </a:schemeClr>
                </a:solidFill>
                <a:cs typeface="Poppins" panose="00000500000000000000" pitchFamily="2" charset="0"/>
              </a:rPr>
              <a:t> Gap</a:t>
            </a:r>
          </a:p>
        </p:txBody>
      </p:sp>
      <p:pic>
        <p:nvPicPr>
          <p:cNvPr id="18" name="Graphic 17" descr="Close">
            <a:extLst>
              <a:ext uri="{FF2B5EF4-FFF2-40B4-BE49-F238E27FC236}">
                <a16:creationId xmlns:a16="http://schemas.microsoft.com/office/drawing/2014/main" id="{C627139A-0C6E-4303-9F1E-2C3065662C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4483" y="4552785"/>
            <a:ext cx="533516" cy="551054"/>
          </a:xfrm>
          <a:prstGeom prst="rect">
            <a:avLst/>
          </a:prstGeom>
        </p:spPr>
      </p:pic>
      <p:pic>
        <p:nvPicPr>
          <p:cNvPr id="19" name="Graphic 18" descr="Close">
            <a:extLst>
              <a:ext uri="{FF2B5EF4-FFF2-40B4-BE49-F238E27FC236}">
                <a16:creationId xmlns:a16="http://schemas.microsoft.com/office/drawing/2014/main" id="{871DF3AD-0363-6078-61DD-1BA58C8C0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88090" y="6388627"/>
            <a:ext cx="533516" cy="551054"/>
          </a:xfrm>
          <a:prstGeom prst="rect">
            <a:avLst/>
          </a:prstGeom>
        </p:spPr>
      </p:pic>
      <p:pic>
        <p:nvPicPr>
          <p:cNvPr id="20" name="Graphic 19" descr="Close">
            <a:extLst>
              <a:ext uri="{FF2B5EF4-FFF2-40B4-BE49-F238E27FC236}">
                <a16:creationId xmlns:a16="http://schemas.microsoft.com/office/drawing/2014/main" id="{0A1E76C5-D8B3-3A4D-BC1D-4C8462D58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6114" y="4552785"/>
            <a:ext cx="533516" cy="551054"/>
          </a:xfrm>
          <a:prstGeom prst="rect">
            <a:avLst/>
          </a:prstGeom>
        </p:spPr>
      </p:pic>
      <p:pic>
        <p:nvPicPr>
          <p:cNvPr id="21" name="Graphic 20" descr="Close">
            <a:extLst>
              <a:ext uri="{FF2B5EF4-FFF2-40B4-BE49-F238E27FC236}">
                <a16:creationId xmlns:a16="http://schemas.microsoft.com/office/drawing/2014/main" id="{BB997FFD-0680-7976-D97D-820F23920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99704" y="4577625"/>
            <a:ext cx="533516" cy="551054"/>
          </a:xfrm>
          <a:prstGeom prst="rect">
            <a:avLst/>
          </a:prstGeom>
        </p:spPr>
      </p:pic>
      <p:pic>
        <p:nvPicPr>
          <p:cNvPr id="22" name="Graphic 21" descr="Close">
            <a:extLst>
              <a:ext uri="{FF2B5EF4-FFF2-40B4-BE49-F238E27FC236}">
                <a16:creationId xmlns:a16="http://schemas.microsoft.com/office/drawing/2014/main" id="{92F96DD8-8B77-1A46-6A15-51B7E4791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412903" y="4552785"/>
            <a:ext cx="533516" cy="551054"/>
          </a:xfrm>
          <a:prstGeom prst="rect">
            <a:avLst/>
          </a:prstGeom>
        </p:spPr>
      </p:pic>
      <p:pic>
        <p:nvPicPr>
          <p:cNvPr id="23" name="Graphic 22" descr="Close">
            <a:extLst>
              <a:ext uri="{FF2B5EF4-FFF2-40B4-BE49-F238E27FC236}">
                <a16:creationId xmlns:a16="http://schemas.microsoft.com/office/drawing/2014/main" id="{3FBDE07F-5D67-4673-2E1B-2204B7D38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412903" y="6385644"/>
            <a:ext cx="533516" cy="551054"/>
          </a:xfrm>
          <a:prstGeom prst="rect">
            <a:avLst/>
          </a:prstGeom>
        </p:spPr>
      </p:pic>
      <p:pic>
        <p:nvPicPr>
          <p:cNvPr id="24" name="Graphic 23" descr="Close">
            <a:extLst>
              <a:ext uri="{FF2B5EF4-FFF2-40B4-BE49-F238E27FC236}">
                <a16:creationId xmlns:a16="http://schemas.microsoft.com/office/drawing/2014/main" id="{2A52640E-7343-5033-2B3A-03B445F46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22215" y="6389391"/>
            <a:ext cx="533516" cy="551054"/>
          </a:xfrm>
          <a:prstGeom prst="rect">
            <a:avLst/>
          </a:prstGeom>
        </p:spPr>
      </p:pic>
      <p:pic>
        <p:nvPicPr>
          <p:cNvPr id="25" name="Graphic 24" descr="Checkmark">
            <a:extLst>
              <a:ext uri="{FF2B5EF4-FFF2-40B4-BE49-F238E27FC236}">
                <a16:creationId xmlns:a16="http://schemas.microsoft.com/office/drawing/2014/main" id="{B1274B2F-2F76-4597-FD15-0849106DB2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88090" y="4585872"/>
            <a:ext cx="533516" cy="534559"/>
          </a:xfrm>
          <a:prstGeom prst="rect">
            <a:avLst/>
          </a:prstGeom>
        </p:spPr>
      </p:pic>
      <p:pic>
        <p:nvPicPr>
          <p:cNvPr id="26" name="Graphic 25" descr="Checkmark">
            <a:extLst>
              <a:ext uri="{FF2B5EF4-FFF2-40B4-BE49-F238E27FC236}">
                <a16:creationId xmlns:a16="http://schemas.microsoft.com/office/drawing/2014/main" id="{30D54991-A799-8112-BC9A-2C5B8D9093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4483" y="6413582"/>
            <a:ext cx="533516" cy="534559"/>
          </a:xfrm>
          <a:prstGeom prst="rect">
            <a:avLst/>
          </a:prstGeom>
        </p:spPr>
      </p:pic>
      <p:pic>
        <p:nvPicPr>
          <p:cNvPr id="27" name="Graphic 26" descr="Checkmark">
            <a:extLst>
              <a:ext uri="{FF2B5EF4-FFF2-40B4-BE49-F238E27FC236}">
                <a16:creationId xmlns:a16="http://schemas.microsoft.com/office/drawing/2014/main" id="{DDE6E9C4-AE35-140D-DF9E-00B17579DA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92078" y="6402139"/>
            <a:ext cx="533516" cy="534559"/>
          </a:xfrm>
          <a:prstGeom prst="rect">
            <a:avLst/>
          </a:prstGeom>
        </p:spPr>
      </p:pic>
      <p:pic>
        <p:nvPicPr>
          <p:cNvPr id="28" name="Graphic 27" descr="Checkmark">
            <a:extLst>
              <a:ext uri="{FF2B5EF4-FFF2-40B4-BE49-F238E27FC236}">
                <a16:creationId xmlns:a16="http://schemas.microsoft.com/office/drawing/2014/main" id="{5DC61BDC-3B47-C01D-A054-F51EF10006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4483" y="7959349"/>
            <a:ext cx="533516" cy="534559"/>
          </a:xfrm>
          <a:prstGeom prst="rect">
            <a:avLst/>
          </a:prstGeom>
        </p:spPr>
      </p:pic>
      <p:pic>
        <p:nvPicPr>
          <p:cNvPr id="29" name="Graphic 28" descr="Checkmark">
            <a:extLst>
              <a:ext uri="{FF2B5EF4-FFF2-40B4-BE49-F238E27FC236}">
                <a16:creationId xmlns:a16="http://schemas.microsoft.com/office/drawing/2014/main" id="{F843F69C-D760-F181-E085-7FE5FBBEF1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88090" y="7959349"/>
            <a:ext cx="533516" cy="534559"/>
          </a:xfrm>
          <a:prstGeom prst="rect">
            <a:avLst/>
          </a:prstGeom>
        </p:spPr>
      </p:pic>
      <p:pic>
        <p:nvPicPr>
          <p:cNvPr id="30" name="Graphic 29" descr="Checkmark">
            <a:extLst>
              <a:ext uri="{FF2B5EF4-FFF2-40B4-BE49-F238E27FC236}">
                <a16:creationId xmlns:a16="http://schemas.microsoft.com/office/drawing/2014/main" id="{8F145698-352D-4B11-B96F-7FD430DFC1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86114" y="7959349"/>
            <a:ext cx="533516" cy="534559"/>
          </a:xfrm>
          <a:prstGeom prst="rect">
            <a:avLst/>
          </a:prstGeom>
        </p:spPr>
      </p:pic>
      <p:pic>
        <p:nvPicPr>
          <p:cNvPr id="31" name="Graphic 30" descr="Checkmark">
            <a:extLst>
              <a:ext uri="{FF2B5EF4-FFF2-40B4-BE49-F238E27FC236}">
                <a16:creationId xmlns:a16="http://schemas.microsoft.com/office/drawing/2014/main" id="{8094747D-3059-BA2E-84DC-C99F4ADB59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699704" y="7953252"/>
            <a:ext cx="533516" cy="534559"/>
          </a:xfrm>
          <a:prstGeom prst="rect">
            <a:avLst/>
          </a:prstGeom>
        </p:spPr>
      </p:pic>
      <p:pic>
        <p:nvPicPr>
          <p:cNvPr id="32" name="Graphic 31" descr="Checkmark">
            <a:extLst>
              <a:ext uri="{FF2B5EF4-FFF2-40B4-BE49-F238E27FC236}">
                <a16:creationId xmlns:a16="http://schemas.microsoft.com/office/drawing/2014/main" id="{ACFC03F0-111F-5E68-30A2-1D4217BE22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412903" y="7959348"/>
            <a:ext cx="533516" cy="534559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A1A268-0463-6548-BF34-D7C5B22B25F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80E36A8-46B3-A14A-A662-570C7299DA94}" type="datetime1">
              <a:rPr lang="en-US" smtClean="0"/>
              <a:t>5/26/2025</a:t>
            </a:fld>
            <a:endParaRPr lang="en-US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E6B5EB0D-3123-DD42-AE3C-44FA3F949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6F8305-81C4-8AA3-334C-41369BF054FF}"/>
              </a:ext>
            </a:extLst>
          </p:cNvPr>
          <p:cNvSpPr txBox="1">
            <a:spLocks/>
          </p:cNvSpPr>
          <p:nvPr/>
        </p:nvSpPr>
        <p:spPr>
          <a:xfrm>
            <a:off x="3310269" y="9676565"/>
            <a:ext cx="839994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400">
                <a:solidFill>
                  <a:srgbClr val="93989C"/>
                </a:solidFill>
                <a:cs typeface="Poppins" panose="00000500000000000000" pitchFamily="2" charset="0"/>
              </a:rPr>
              <a:t>IT2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1223594   |   </a:t>
            </a:r>
            <a:r>
              <a:rPr lang="en-US">
                <a:solidFill>
                  <a:srgbClr val="93989C"/>
                </a:solidFill>
                <a:cs typeface="Poppins" panose="00000500000000000000" pitchFamily="2" charset="0"/>
              </a:rPr>
              <a:t>Thalangama T.P.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 |  24-25J-233</a:t>
            </a:r>
            <a:endParaRPr lang="en-US">
              <a:solidFill>
                <a:srgbClr val="9398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689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CF3C6E4C-8FA1-4853-8C5D-81E11476C499}"/>
              </a:ext>
            </a:extLst>
          </p:cNvPr>
          <p:cNvGrpSpPr/>
          <p:nvPr/>
        </p:nvGrpSpPr>
        <p:grpSpPr>
          <a:xfrm>
            <a:off x="15353144" y="7431937"/>
            <a:ext cx="687560" cy="687560"/>
            <a:chOff x="5492751" y="2584451"/>
            <a:chExt cx="244475" cy="244475"/>
          </a:xfrm>
          <a:solidFill>
            <a:schemeClr val="bg1"/>
          </a:solidFill>
        </p:grpSpPr>
        <p:sp>
          <p:nvSpPr>
            <p:cNvPr id="76" name="Freeform 167">
              <a:extLst>
                <a:ext uri="{FF2B5EF4-FFF2-40B4-BE49-F238E27FC236}">
                  <a16:creationId xmlns:a16="http://schemas.microsoft.com/office/drawing/2014/main" id="{72456BD5-AE8D-4EC2-BAE0-B094B1EA1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9738" y="2700338"/>
              <a:ext cx="217488" cy="128588"/>
            </a:xfrm>
            <a:custGeom>
              <a:avLst/>
              <a:gdLst>
                <a:gd name="T0" fmla="*/ 39 w 58"/>
                <a:gd name="T1" fmla="*/ 23 h 34"/>
                <a:gd name="T2" fmla="*/ 25 w 58"/>
                <a:gd name="T3" fmla="*/ 0 h 34"/>
                <a:gd name="T4" fmla="*/ 17 w 58"/>
                <a:gd name="T5" fmla="*/ 0 h 34"/>
                <a:gd name="T6" fmla="*/ 29 w 58"/>
                <a:gd name="T7" fmla="*/ 22 h 34"/>
                <a:gd name="T8" fmla="*/ 0 w 58"/>
                <a:gd name="T9" fmla="*/ 34 h 34"/>
                <a:gd name="T10" fmla="*/ 58 w 58"/>
                <a:gd name="T11" fmla="*/ 34 h 34"/>
                <a:gd name="T12" fmla="*/ 39 w 58"/>
                <a:gd name="T13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39" y="23"/>
                  </a:moveTo>
                  <a:cubicBezTo>
                    <a:pt x="37" y="18"/>
                    <a:pt x="31" y="8"/>
                    <a:pt x="25" y="0"/>
                  </a:cubicBezTo>
                  <a:cubicBezTo>
                    <a:pt x="25" y="0"/>
                    <a:pt x="17" y="0"/>
                    <a:pt x="17" y="0"/>
                  </a:cubicBezTo>
                  <a:cubicBezTo>
                    <a:pt x="22" y="6"/>
                    <a:pt x="27" y="15"/>
                    <a:pt x="29" y="22"/>
                  </a:cubicBezTo>
                  <a:cubicBezTo>
                    <a:pt x="16" y="23"/>
                    <a:pt x="5" y="27"/>
                    <a:pt x="0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4" y="28"/>
                    <a:pt x="48" y="24"/>
                    <a:pt x="3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  <p:sp>
          <p:nvSpPr>
            <p:cNvPr id="77" name="Freeform 168">
              <a:extLst>
                <a:ext uri="{FF2B5EF4-FFF2-40B4-BE49-F238E27FC236}">
                  <a16:creationId xmlns:a16="http://schemas.microsoft.com/office/drawing/2014/main" id="{9D681EDC-918F-402C-86B8-EB82A6D79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2751" y="2584451"/>
              <a:ext cx="165100" cy="168275"/>
            </a:xfrm>
            <a:custGeom>
              <a:avLst/>
              <a:gdLst>
                <a:gd name="T0" fmla="*/ 11 w 44"/>
                <a:gd name="T1" fmla="*/ 21 h 45"/>
                <a:gd name="T2" fmla="*/ 12 w 44"/>
                <a:gd name="T3" fmla="*/ 45 h 45"/>
                <a:gd name="T4" fmla="*/ 20 w 44"/>
                <a:gd name="T5" fmla="*/ 25 h 45"/>
                <a:gd name="T6" fmla="*/ 28 w 44"/>
                <a:gd name="T7" fmla="*/ 29 h 45"/>
                <a:gd name="T8" fmla="*/ 26 w 44"/>
                <a:gd name="T9" fmla="*/ 20 h 45"/>
                <a:gd name="T10" fmla="*/ 44 w 44"/>
                <a:gd name="T11" fmla="*/ 29 h 45"/>
                <a:gd name="T12" fmla="*/ 28 w 44"/>
                <a:gd name="T13" fmla="*/ 13 h 45"/>
                <a:gd name="T14" fmla="*/ 40 w 44"/>
                <a:gd name="T15" fmla="*/ 9 h 45"/>
                <a:gd name="T16" fmla="*/ 17 w 44"/>
                <a:gd name="T17" fmla="*/ 11 h 45"/>
                <a:gd name="T18" fmla="*/ 16 w 44"/>
                <a:gd name="T19" fmla="*/ 1 h 45"/>
                <a:gd name="T20" fmla="*/ 11 w 44"/>
                <a:gd name="T21" fmla="*/ 10 h 45"/>
                <a:gd name="T22" fmla="*/ 1 w 44"/>
                <a:gd name="T23" fmla="*/ 5 h 45"/>
                <a:gd name="T24" fmla="*/ 7 w 44"/>
                <a:gd name="T25" fmla="*/ 14 h 45"/>
                <a:gd name="T26" fmla="*/ 1 w 44"/>
                <a:gd name="T27" fmla="*/ 33 h 45"/>
                <a:gd name="T28" fmla="*/ 11 w 44"/>
                <a:gd name="T29" fmla="*/ 2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45">
                  <a:moveTo>
                    <a:pt x="11" y="21"/>
                  </a:moveTo>
                  <a:cubicBezTo>
                    <a:pt x="8" y="26"/>
                    <a:pt x="7" y="32"/>
                    <a:pt x="12" y="45"/>
                  </a:cubicBezTo>
                  <a:cubicBezTo>
                    <a:pt x="12" y="38"/>
                    <a:pt x="17" y="28"/>
                    <a:pt x="20" y="25"/>
                  </a:cubicBezTo>
                  <a:cubicBezTo>
                    <a:pt x="24" y="25"/>
                    <a:pt x="28" y="29"/>
                    <a:pt x="28" y="29"/>
                  </a:cubicBezTo>
                  <a:cubicBezTo>
                    <a:pt x="28" y="25"/>
                    <a:pt x="27" y="23"/>
                    <a:pt x="26" y="20"/>
                  </a:cubicBezTo>
                  <a:cubicBezTo>
                    <a:pt x="32" y="20"/>
                    <a:pt x="41" y="21"/>
                    <a:pt x="44" y="29"/>
                  </a:cubicBezTo>
                  <a:cubicBezTo>
                    <a:pt x="40" y="17"/>
                    <a:pt x="32" y="13"/>
                    <a:pt x="28" y="13"/>
                  </a:cubicBezTo>
                  <a:cubicBezTo>
                    <a:pt x="32" y="9"/>
                    <a:pt x="32" y="9"/>
                    <a:pt x="40" y="9"/>
                  </a:cubicBezTo>
                  <a:cubicBezTo>
                    <a:pt x="28" y="0"/>
                    <a:pt x="20" y="7"/>
                    <a:pt x="17" y="11"/>
                  </a:cubicBezTo>
                  <a:cubicBezTo>
                    <a:pt x="16" y="8"/>
                    <a:pt x="16" y="4"/>
                    <a:pt x="16" y="1"/>
                  </a:cubicBezTo>
                  <a:cubicBezTo>
                    <a:pt x="16" y="1"/>
                    <a:pt x="12" y="5"/>
                    <a:pt x="11" y="10"/>
                  </a:cubicBezTo>
                  <a:cubicBezTo>
                    <a:pt x="6" y="9"/>
                    <a:pt x="1" y="5"/>
                    <a:pt x="1" y="5"/>
                  </a:cubicBezTo>
                  <a:cubicBezTo>
                    <a:pt x="3" y="7"/>
                    <a:pt x="5" y="13"/>
                    <a:pt x="7" y="14"/>
                  </a:cubicBezTo>
                  <a:cubicBezTo>
                    <a:pt x="0" y="19"/>
                    <a:pt x="1" y="33"/>
                    <a:pt x="1" y="33"/>
                  </a:cubicBezTo>
                  <a:cubicBezTo>
                    <a:pt x="5" y="26"/>
                    <a:pt x="7" y="22"/>
                    <a:pt x="1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9ECFC25F-F9DC-B746-8A3E-A81AEF365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25DEA-84C9-4A4B-834B-A2C093AA2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44" name="Freeform: Shape 13">
              <a:extLst>
                <a:ext uri="{FF2B5EF4-FFF2-40B4-BE49-F238E27FC236}">
                  <a16:creationId xmlns:a16="http://schemas.microsoft.com/office/drawing/2014/main" id="{01B18E4C-84FD-C144-9833-649979E9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5B734C0-FAA0-9F46-A03C-93796B38B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43983D35-DFA6-B747-874B-714D83BA6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18">
            <a:extLst>
              <a:ext uri="{FF2B5EF4-FFF2-40B4-BE49-F238E27FC236}">
                <a16:creationId xmlns:a16="http://schemas.microsoft.com/office/drawing/2014/main" id="{16BE0DFF-A099-D446-AAB6-9FF428A1E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F1A19266-A031-6942-92C0-B8FB19814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8428" y="-606973"/>
            <a:ext cx="3578387" cy="3578387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731E07D0-D60E-A040-B38E-E5218924F83D}"/>
              </a:ext>
            </a:extLst>
          </p:cNvPr>
          <p:cNvSpPr txBox="1"/>
          <p:nvPr/>
        </p:nvSpPr>
        <p:spPr>
          <a:xfrm>
            <a:off x="855515" y="600960"/>
            <a:ext cx="88246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chemeClr val="tx1">
                    <a:lumMod val="75000"/>
                    <a:lumOff val="25000"/>
                  </a:schemeClr>
                </a:solidFill>
                <a:cs typeface="Poppins" panose="00000500000000000000" pitchFamily="2" charset="0"/>
              </a:rPr>
              <a:t>System Comparison</a:t>
            </a:r>
            <a:endParaRPr lang="id-ID" sz="6000" b="1">
              <a:solidFill>
                <a:schemeClr val="tx1">
                  <a:lumMod val="75000"/>
                  <a:lumOff val="25000"/>
                </a:schemeClr>
              </a:solidFill>
              <a:cs typeface="Poppins" panose="00000500000000000000" pitchFamily="2" charset="0"/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9316CFEB-1E57-24BA-D505-6736DF696D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041866"/>
              </p:ext>
            </p:extLst>
          </p:nvPr>
        </p:nvGraphicFramePr>
        <p:xfrm>
          <a:off x="858087" y="2482488"/>
          <a:ext cx="15610919" cy="4706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71053">
                  <a:extLst>
                    <a:ext uri="{9D8B030D-6E8A-4147-A177-3AD203B41FA5}">
                      <a16:colId xmlns:a16="http://schemas.microsoft.com/office/drawing/2014/main" val="6100330"/>
                    </a:ext>
                  </a:extLst>
                </a:gridCol>
                <a:gridCol w="1439333">
                  <a:extLst>
                    <a:ext uri="{9D8B030D-6E8A-4147-A177-3AD203B41FA5}">
                      <a16:colId xmlns:a16="http://schemas.microsoft.com/office/drawing/2014/main" val="2221822594"/>
                    </a:ext>
                  </a:extLst>
                </a:gridCol>
                <a:gridCol w="1811867">
                  <a:extLst>
                    <a:ext uri="{9D8B030D-6E8A-4147-A177-3AD203B41FA5}">
                      <a16:colId xmlns:a16="http://schemas.microsoft.com/office/drawing/2014/main" val="3387585428"/>
                    </a:ext>
                  </a:extLst>
                </a:gridCol>
                <a:gridCol w="1947333">
                  <a:extLst>
                    <a:ext uri="{9D8B030D-6E8A-4147-A177-3AD203B41FA5}">
                      <a16:colId xmlns:a16="http://schemas.microsoft.com/office/drawing/2014/main" val="21059154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5038544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5031054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Lexayudha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888768"/>
                  </a:ext>
                </a:extLst>
              </a:tr>
              <a:tr h="698195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Use Deep Learning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472021"/>
                  </a:ext>
                </a:extLst>
              </a:tr>
              <a:tr h="795867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Detects speech 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677886"/>
                  </a:ext>
                </a:extLst>
              </a:tr>
              <a:tr h="846666"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Adjustable speech 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000995"/>
                  </a:ext>
                </a:extLst>
              </a:tr>
              <a:tr h="1007534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Automated speech pace adjustment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9153369"/>
                  </a:ext>
                </a:extLst>
              </a:tr>
              <a:tr h="855133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Provides personalized speech 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245284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5161BB95-41D2-783F-D212-15EB9BEEA95C}"/>
              </a:ext>
            </a:extLst>
          </p:cNvPr>
          <p:cNvSpPr/>
          <p:nvPr/>
        </p:nvSpPr>
        <p:spPr>
          <a:xfrm>
            <a:off x="5150623" y="7651915"/>
            <a:ext cx="7261795" cy="1668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>
                <a:solidFill>
                  <a:srgbClr val="000000"/>
                </a:solidFill>
                <a:latin typeface="+mj-lt"/>
                <a:ea typeface="Montserrat Classic"/>
                <a:cs typeface="Montserrat Classic"/>
                <a:sym typeface="Montserrat Classic"/>
              </a:rPr>
              <a:t>A – </a:t>
            </a:r>
            <a:r>
              <a:rPr lang="en-US" sz="3600" err="1">
                <a:solidFill>
                  <a:srgbClr val="000000"/>
                </a:solidFill>
                <a:latin typeface="+mj-lt"/>
                <a:ea typeface="Montserrat Classic"/>
                <a:cs typeface="Montserrat Classic"/>
                <a:sym typeface="Montserrat Classic"/>
              </a:rPr>
              <a:t>Speechace</a:t>
            </a:r>
            <a:r>
              <a:rPr lang="en-US" sz="3600">
                <a:solidFill>
                  <a:srgbClr val="000000"/>
                </a:solidFill>
                <a:latin typeface="+mj-lt"/>
                <a:ea typeface="Montserrat Classic"/>
                <a:cs typeface="Montserrat Classic"/>
                <a:sym typeface="Montserrat Classic"/>
              </a:rPr>
              <a:t>	    B - Speechify</a:t>
            </a:r>
          </a:p>
          <a:p>
            <a:pPr algn="ctr">
              <a:lnSpc>
                <a:spcPct val="150000"/>
              </a:lnSpc>
            </a:pPr>
            <a:r>
              <a:rPr lang="en-US" sz="3600">
                <a:solidFill>
                  <a:srgbClr val="000000"/>
                </a:solidFill>
                <a:latin typeface="+mj-lt"/>
                <a:ea typeface="Montserrat Classic"/>
                <a:cs typeface="Montserrat Classic"/>
                <a:sym typeface="Montserrat Classic"/>
              </a:rPr>
              <a:t>      C - </a:t>
            </a:r>
            <a:r>
              <a:rPr lang="en-US" sz="3600" err="1">
                <a:solidFill>
                  <a:srgbClr val="000000"/>
                </a:solidFill>
                <a:latin typeface="+mj-lt"/>
                <a:ea typeface="Montserrat Classic"/>
                <a:cs typeface="Montserrat Classic"/>
                <a:sym typeface="Montserrat Classic"/>
              </a:rPr>
              <a:t>TextAid</a:t>
            </a:r>
            <a:r>
              <a:rPr lang="en-US" sz="3600">
                <a:solidFill>
                  <a:srgbClr val="000000"/>
                </a:solidFill>
                <a:latin typeface="+mj-lt"/>
                <a:ea typeface="Montserrat Classic"/>
                <a:cs typeface="Montserrat Classic"/>
                <a:sym typeface="Montserrat Classic"/>
              </a:rPr>
              <a:t>      	      D - </a:t>
            </a:r>
            <a:r>
              <a:rPr lang="en-US" sz="3600" err="1">
                <a:solidFill>
                  <a:srgbClr val="000000"/>
                </a:solidFill>
                <a:latin typeface="+mj-lt"/>
                <a:ea typeface="Montserrat Classic"/>
                <a:cs typeface="Montserrat Classic"/>
                <a:sym typeface="Montserrat Classic"/>
              </a:rPr>
              <a:t>Nanashilpa</a:t>
            </a:r>
            <a:endParaRPr lang="en-US" sz="3600">
              <a:solidFill>
                <a:srgbClr val="000000"/>
              </a:solidFill>
              <a:latin typeface="+mj-lt"/>
              <a:ea typeface="Montserrat Classic"/>
              <a:cs typeface="Montserrat Classic"/>
              <a:sym typeface="Montserrat Classic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2578F8-3BCF-2E40-A368-233BE4B54F6D}"/>
              </a:ext>
            </a:extLst>
          </p:cNvPr>
          <p:cNvGrpSpPr/>
          <p:nvPr/>
        </p:nvGrpSpPr>
        <p:grpSpPr>
          <a:xfrm>
            <a:off x="6869602" y="3096499"/>
            <a:ext cx="8449346" cy="3978426"/>
            <a:chOff x="6976506" y="5157215"/>
            <a:chExt cx="8449346" cy="3978426"/>
          </a:xfrm>
        </p:grpSpPr>
        <p:pic>
          <p:nvPicPr>
            <p:cNvPr id="21" name="Graphic 20" descr="Checkmark">
              <a:extLst>
                <a:ext uri="{FF2B5EF4-FFF2-40B4-BE49-F238E27FC236}">
                  <a16:creationId xmlns:a16="http://schemas.microsoft.com/office/drawing/2014/main" id="{FEAC1C42-7B2A-BC0F-E1EC-B9E8570BE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81974" y="5186549"/>
              <a:ext cx="533516" cy="534559"/>
            </a:xfrm>
            <a:prstGeom prst="rect">
              <a:avLst/>
            </a:prstGeom>
          </p:spPr>
        </p:pic>
        <p:pic>
          <p:nvPicPr>
            <p:cNvPr id="22" name="Graphic 21" descr="Checkmark">
              <a:extLst>
                <a:ext uri="{FF2B5EF4-FFF2-40B4-BE49-F238E27FC236}">
                  <a16:creationId xmlns:a16="http://schemas.microsoft.com/office/drawing/2014/main" id="{A8CFEA74-6678-6F84-9D57-53E2072B8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892336" y="5157215"/>
              <a:ext cx="533516" cy="534559"/>
            </a:xfrm>
            <a:prstGeom prst="rect">
              <a:avLst/>
            </a:prstGeom>
          </p:spPr>
        </p:pic>
        <p:pic>
          <p:nvPicPr>
            <p:cNvPr id="23" name="Graphic 22" descr="Checkmark">
              <a:extLst>
                <a:ext uri="{FF2B5EF4-FFF2-40B4-BE49-F238E27FC236}">
                  <a16:creationId xmlns:a16="http://schemas.microsoft.com/office/drawing/2014/main" id="{66B2264B-97E7-7FA5-08E1-6F53A6716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892336" y="5862421"/>
              <a:ext cx="533516" cy="534559"/>
            </a:xfrm>
            <a:prstGeom prst="rect">
              <a:avLst/>
            </a:prstGeom>
          </p:spPr>
        </p:pic>
        <p:pic>
          <p:nvPicPr>
            <p:cNvPr id="24" name="Graphic 23" descr="Checkmark">
              <a:extLst>
                <a:ext uri="{FF2B5EF4-FFF2-40B4-BE49-F238E27FC236}">
                  <a16:creationId xmlns:a16="http://schemas.microsoft.com/office/drawing/2014/main" id="{293D4EA0-8C92-AA76-F487-6E37B617C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892336" y="6690175"/>
              <a:ext cx="533516" cy="534559"/>
            </a:xfrm>
            <a:prstGeom prst="rect">
              <a:avLst/>
            </a:prstGeom>
          </p:spPr>
        </p:pic>
        <p:pic>
          <p:nvPicPr>
            <p:cNvPr id="25" name="Graphic 24" descr="Checkmark">
              <a:extLst>
                <a:ext uri="{FF2B5EF4-FFF2-40B4-BE49-F238E27FC236}">
                  <a16:creationId xmlns:a16="http://schemas.microsoft.com/office/drawing/2014/main" id="{990656BF-482A-076A-CD45-B0C6A9887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892336" y="7529813"/>
              <a:ext cx="533516" cy="534559"/>
            </a:xfrm>
            <a:prstGeom prst="rect">
              <a:avLst/>
            </a:prstGeom>
          </p:spPr>
        </p:pic>
        <p:pic>
          <p:nvPicPr>
            <p:cNvPr id="26" name="Graphic 25" descr="Checkmark">
              <a:extLst>
                <a:ext uri="{FF2B5EF4-FFF2-40B4-BE49-F238E27FC236}">
                  <a16:creationId xmlns:a16="http://schemas.microsoft.com/office/drawing/2014/main" id="{B88CA01A-C640-552C-7FC4-6B881FD52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892336" y="8557257"/>
              <a:ext cx="533516" cy="534559"/>
            </a:xfrm>
            <a:prstGeom prst="rect">
              <a:avLst/>
            </a:prstGeom>
          </p:spPr>
        </p:pic>
        <p:pic>
          <p:nvPicPr>
            <p:cNvPr id="28" name="Graphic 27" descr="Close">
              <a:extLst>
                <a:ext uri="{FF2B5EF4-FFF2-40B4-BE49-F238E27FC236}">
                  <a16:creationId xmlns:a16="http://schemas.microsoft.com/office/drawing/2014/main" id="{0767DA2B-491F-E3CD-B66A-49605793C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76506" y="5178301"/>
              <a:ext cx="533516" cy="551054"/>
            </a:xfrm>
            <a:prstGeom prst="rect">
              <a:avLst/>
            </a:prstGeom>
          </p:spPr>
        </p:pic>
        <p:pic>
          <p:nvPicPr>
            <p:cNvPr id="29" name="Graphic 28" descr="Close">
              <a:extLst>
                <a:ext uri="{FF2B5EF4-FFF2-40B4-BE49-F238E27FC236}">
                  <a16:creationId xmlns:a16="http://schemas.microsoft.com/office/drawing/2014/main" id="{E30BA36F-0EBF-CBF0-5071-A66715892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16478" y="5178301"/>
              <a:ext cx="533516" cy="551054"/>
            </a:xfrm>
            <a:prstGeom prst="rect">
              <a:avLst/>
            </a:prstGeom>
          </p:spPr>
        </p:pic>
        <p:pic>
          <p:nvPicPr>
            <p:cNvPr id="30" name="Graphic 29" descr="Close">
              <a:extLst>
                <a:ext uri="{FF2B5EF4-FFF2-40B4-BE49-F238E27FC236}">
                  <a16:creationId xmlns:a16="http://schemas.microsoft.com/office/drawing/2014/main" id="{02F56E10-9505-F77E-7C35-360974BDF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494538" y="5178301"/>
              <a:ext cx="533516" cy="551054"/>
            </a:xfrm>
            <a:prstGeom prst="rect">
              <a:avLst/>
            </a:prstGeom>
          </p:spPr>
        </p:pic>
        <p:pic>
          <p:nvPicPr>
            <p:cNvPr id="31" name="Graphic 30" descr="Checkmark">
              <a:extLst>
                <a:ext uri="{FF2B5EF4-FFF2-40B4-BE49-F238E27FC236}">
                  <a16:creationId xmlns:a16="http://schemas.microsoft.com/office/drawing/2014/main" id="{E198C34D-6AAB-D03F-8F7D-F943DCAE2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76506" y="5959197"/>
              <a:ext cx="533516" cy="534559"/>
            </a:xfrm>
            <a:prstGeom prst="rect">
              <a:avLst/>
            </a:prstGeom>
          </p:spPr>
        </p:pic>
        <p:pic>
          <p:nvPicPr>
            <p:cNvPr id="33" name="Graphic 32" descr="Close">
              <a:extLst>
                <a:ext uri="{FF2B5EF4-FFF2-40B4-BE49-F238E27FC236}">
                  <a16:creationId xmlns:a16="http://schemas.microsoft.com/office/drawing/2014/main" id="{534F8B20-D6E5-4F04-BA60-0477BC5FA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10484" y="5942702"/>
              <a:ext cx="533516" cy="551054"/>
            </a:xfrm>
            <a:prstGeom prst="rect">
              <a:avLst/>
            </a:prstGeom>
          </p:spPr>
        </p:pic>
        <p:pic>
          <p:nvPicPr>
            <p:cNvPr id="34" name="Graphic 33" descr="Close">
              <a:extLst>
                <a:ext uri="{FF2B5EF4-FFF2-40B4-BE49-F238E27FC236}">
                  <a16:creationId xmlns:a16="http://schemas.microsoft.com/office/drawing/2014/main" id="{275A40CE-BAA2-4EFB-D6DF-B6BB951FE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76506" y="6764595"/>
              <a:ext cx="533516" cy="551054"/>
            </a:xfrm>
            <a:prstGeom prst="rect">
              <a:avLst/>
            </a:prstGeom>
          </p:spPr>
        </p:pic>
        <p:pic>
          <p:nvPicPr>
            <p:cNvPr id="35" name="Graphic 34" descr="Close">
              <a:extLst>
                <a:ext uri="{FF2B5EF4-FFF2-40B4-BE49-F238E27FC236}">
                  <a16:creationId xmlns:a16="http://schemas.microsoft.com/office/drawing/2014/main" id="{D9C83F1E-37FA-27C6-1C91-17DDBB0C8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76506" y="7615411"/>
              <a:ext cx="533516" cy="551054"/>
            </a:xfrm>
            <a:prstGeom prst="rect">
              <a:avLst/>
            </a:prstGeom>
          </p:spPr>
        </p:pic>
        <p:pic>
          <p:nvPicPr>
            <p:cNvPr id="36" name="Graphic 35" descr="Close">
              <a:extLst>
                <a:ext uri="{FF2B5EF4-FFF2-40B4-BE49-F238E27FC236}">
                  <a16:creationId xmlns:a16="http://schemas.microsoft.com/office/drawing/2014/main" id="{D80070EC-2E30-4EDA-E36E-06C2AD5E3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76506" y="8584587"/>
              <a:ext cx="533516" cy="551054"/>
            </a:xfrm>
            <a:prstGeom prst="rect">
              <a:avLst/>
            </a:prstGeom>
          </p:spPr>
        </p:pic>
        <p:pic>
          <p:nvPicPr>
            <p:cNvPr id="37" name="Graphic 36" descr="Checkmark">
              <a:extLst>
                <a:ext uri="{FF2B5EF4-FFF2-40B4-BE49-F238E27FC236}">
                  <a16:creationId xmlns:a16="http://schemas.microsoft.com/office/drawing/2014/main" id="{99602317-4365-3909-3CF7-08AAB0FA2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10484" y="6785442"/>
              <a:ext cx="533516" cy="534559"/>
            </a:xfrm>
            <a:prstGeom prst="rect">
              <a:avLst/>
            </a:prstGeom>
          </p:spPr>
        </p:pic>
        <p:pic>
          <p:nvPicPr>
            <p:cNvPr id="38" name="Graphic 37" descr="Close">
              <a:extLst>
                <a:ext uri="{FF2B5EF4-FFF2-40B4-BE49-F238E27FC236}">
                  <a16:creationId xmlns:a16="http://schemas.microsoft.com/office/drawing/2014/main" id="{56AA9845-FB0A-9081-6400-8B25507DB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10484" y="7611687"/>
              <a:ext cx="533516" cy="551054"/>
            </a:xfrm>
            <a:prstGeom prst="rect">
              <a:avLst/>
            </a:prstGeom>
          </p:spPr>
        </p:pic>
        <p:pic>
          <p:nvPicPr>
            <p:cNvPr id="39" name="Graphic 38" descr="Close">
              <a:extLst>
                <a:ext uri="{FF2B5EF4-FFF2-40B4-BE49-F238E27FC236}">
                  <a16:creationId xmlns:a16="http://schemas.microsoft.com/office/drawing/2014/main" id="{F7B003BC-5BD8-2E65-2A3A-80263496F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10484" y="8584587"/>
              <a:ext cx="533516" cy="551054"/>
            </a:xfrm>
            <a:prstGeom prst="rect">
              <a:avLst/>
            </a:prstGeom>
          </p:spPr>
        </p:pic>
        <p:pic>
          <p:nvPicPr>
            <p:cNvPr id="40" name="Graphic 39" descr="Close">
              <a:extLst>
                <a:ext uri="{FF2B5EF4-FFF2-40B4-BE49-F238E27FC236}">
                  <a16:creationId xmlns:a16="http://schemas.microsoft.com/office/drawing/2014/main" id="{00395542-3DA9-217F-3DB9-482072B53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474378" y="5924271"/>
              <a:ext cx="533516" cy="551054"/>
            </a:xfrm>
            <a:prstGeom prst="rect">
              <a:avLst/>
            </a:prstGeom>
          </p:spPr>
        </p:pic>
        <p:pic>
          <p:nvPicPr>
            <p:cNvPr id="41" name="Graphic 40" descr="Close">
              <a:extLst>
                <a:ext uri="{FF2B5EF4-FFF2-40B4-BE49-F238E27FC236}">
                  <a16:creationId xmlns:a16="http://schemas.microsoft.com/office/drawing/2014/main" id="{7ED202F4-D085-4F77-9896-C763F1714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474378" y="7611687"/>
              <a:ext cx="533516" cy="551054"/>
            </a:xfrm>
            <a:prstGeom prst="rect">
              <a:avLst/>
            </a:prstGeom>
          </p:spPr>
        </p:pic>
        <p:pic>
          <p:nvPicPr>
            <p:cNvPr id="48" name="Graphic 47" descr="Close">
              <a:extLst>
                <a:ext uri="{FF2B5EF4-FFF2-40B4-BE49-F238E27FC236}">
                  <a16:creationId xmlns:a16="http://schemas.microsoft.com/office/drawing/2014/main" id="{ECC624D3-EF0E-D46F-6F62-B7345CDEC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474378" y="8584587"/>
              <a:ext cx="533516" cy="551054"/>
            </a:xfrm>
            <a:prstGeom prst="rect">
              <a:avLst/>
            </a:prstGeom>
          </p:spPr>
        </p:pic>
        <p:pic>
          <p:nvPicPr>
            <p:cNvPr id="50" name="Graphic 49" descr="Checkmark">
              <a:extLst>
                <a:ext uri="{FF2B5EF4-FFF2-40B4-BE49-F238E27FC236}">
                  <a16:creationId xmlns:a16="http://schemas.microsoft.com/office/drawing/2014/main" id="{5A79CD60-AD21-84DF-7564-AB9BBAA06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401242" y="6742074"/>
              <a:ext cx="533516" cy="534559"/>
            </a:xfrm>
            <a:prstGeom prst="rect">
              <a:avLst/>
            </a:prstGeom>
          </p:spPr>
        </p:pic>
        <p:pic>
          <p:nvPicPr>
            <p:cNvPr id="51" name="Graphic 50" descr="Close">
              <a:extLst>
                <a:ext uri="{FF2B5EF4-FFF2-40B4-BE49-F238E27FC236}">
                  <a16:creationId xmlns:a16="http://schemas.microsoft.com/office/drawing/2014/main" id="{B0F5CECB-9AF4-9024-FA29-D50222387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581974" y="5940418"/>
              <a:ext cx="533516" cy="551054"/>
            </a:xfrm>
            <a:prstGeom prst="rect">
              <a:avLst/>
            </a:prstGeom>
          </p:spPr>
        </p:pic>
        <p:pic>
          <p:nvPicPr>
            <p:cNvPr id="52" name="Graphic 51" descr="Close">
              <a:extLst>
                <a:ext uri="{FF2B5EF4-FFF2-40B4-BE49-F238E27FC236}">
                  <a16:creationId xmlns:a16="http://schemas.microsoft.com/office/drawing/2014/main" id="{78189CD6-33FB-A831-FD12-D2887E791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568062" y="6764595"/>
              <a:ext cx="533516" cy="551054"/>
            </a:xfrm>
            <a:prstGeom prst="rect">
              <a:avLst/>
            </a:prstGeom>
          </p:spPr>
        </p:pic>
        <p:pic>
          <p:nvPicPr>
            <p:cNvPr id="53" name="Graphic 52" descr="Close">
              <a:extLst>
                <a:ext uri="{FF2B5EF4-FFF2-40B4-BE49-F238E27FC236}">
                  <a16:creationId xmlns:a16="http://schemas.microsoft.com/office/drawing/2014/main" id="{206FD070-3999-259B-E7BD-C7203CBC8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568062" y="7626563"/>
              <a:ext cx="533516" cy="551054"/>
            </a:xfrm>
            <a:prstGeom prst="rect">
              <a:avLst/>
            </a:prstGeom>
          </p:spPr>
        </p:pic>
        <p:pic>
          <p:nvPicPr>
            <p:cNvPr id="54" name="Graphic 53" descr="Close">
              <a:extLst>
                <a:ext uri="{FF2B5EF4-FFF2-40B4-BE49-F238E27FC236}">
                  <a16:creationId xmlns:a16="http://schemas.microsoft.com/office/drawing/2014/main" id="{77D688B3-0284-A63E-7D0B-3F1E8E1AB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568062" y="8584587"/>
              <a:ext cx="533516" cy="551054"/>
            </a:xfrm>
            <a:prstGeom prst="rect">
              <a:avLst/>
            </a:prstGeom>
          </p:spPr>
        </p:pic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2C9574-BD26-A04E-803A-8B46A3616E7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0728332-403D-1945-928A-66DA9BD29394}" type="datetime1">
              <a:rPr lang="en-US" smtClean="0"/>
              <a:t>5/26/2025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7B4ED5-FB8C-0A4B-813A-BF1F745D7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956D2C20-0DA1-F264-5D77-5E3C8A108CC7}"/>
              </a:ext>
            </a:extLst>
          </p:cNvPr>
          <p:cNvSpPr txBox="1">
            <a:spLocks/>
          </p:cNvSpPr>
          <p:nvPr/>
        </p:nvSpPr>
        <p:spPr>
          <a:xfrm>
            <a:off x="3310269" y="9676565"/>
            <a:ext cx="839994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400">
                <a:solidFill>
                  <a:srgbClr val="93989C"/>
                </a:solidFill>
                <a:cs typeface="Poppins" panose="00000500000000000000" pitchFamily="2" charset="0"/>
              </a:rPr>
              <a:t>IT2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1223594   |   </a:t>
            </a:r>
            <a:r>
              <a:rPr lang="en-US">
                <a:solidFill>
                  <a:srgbClr val="93989C"/>
                </a:solidFill>
                <a:cs typeface="Poppins" panose="00000500000000000000" pitchFamily="2" charset="0"/>
              </a:rPr>
              <a:t>Thalangama T.P.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 |  24-25J-233</a:t>
            </a:r>
            <a:endParaRPr lang="en-US">
              <a:solidFill>
                <a:srgbClr val="9398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093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CF3C6E4C-8FA1-4853-8C5D-81E11476C499}"/>
              </a:ext>
            </a:extLst>
          </p:cNvPr>
          <p:cNvGrpSpPr/>
          <p:nvPr/>
        </p:nvGrpSpPr>
        <p:grpSpPr>
          <a:xfrm>
            <a:off x="15353144" y="7431937"/>
            <a:ext cx="687560" cy="687560"/>
            <a:chOff x="5492751" y="2584451"/>
            <a:chExt cx="244475" cy="244475"/>
          </a:xfrm>
          <a:solidFill>
            <a:schemeClr val="bg1"/>
          </a:solidFill>
        </p:grpSpPr>
        <p:sp>
          <p:nvSpPr>
            <p:cNvPr id="76" name="Freeform 167">
              <a:extLst>
                <a:ext uri="{FF2B5EF4-FFF2-40B4-BE49-F238E27FC236}">
                  <a16:creationId xmlns:a16="http://schemas.microsoft.com/office/drawing/2014/main" id="{72456BD5-AE8D-4EC2-BAE0-B094B1EA1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9738" y="2700338"/>
              <a:ext cx="217488" cy="128588"/>
            </a:xfrm>
            <a:custGeom>
              <a:avLst/>
              <a:gdLst>
                <a:gd name="T0" fmla="*/ 39 w 58"/>
                <a:gd name="T1" fmla="*/ 23 h 34"/>
                <a:gd name="T2" fmla="*/ 25 w 58"/>
                <a:gd name="T3" fmla="*/ 0 h 34"/>
                <a:gd name="T4" fmla="*/ 17 w 58"/>
                <a:gd name="T5" fmla="*/ 0 h 34"/>
                <a:gd name="T6" fmla="*/ 29 w 58"/>
                <a:gd name="T7" fmla="*/ 22 h 34"/>
                <a:gd name="T8" fmla="*/ 0 w 58"/>
                <a:gd name="T9" fmla="*/ 34 h 34"/>
                <a:gd name="T10" fmla="*/ 58 w 58"/>
                <a:gd name="T11" fmla="*/ 34 h 34"/>
                <a:gd name="T12" fmla="*/ 39 w 58"/>
                <a:gd name="T13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39" y="23"/>
                  </a:moveTo>
                  <a:cubicBezTo>
                    <a:pt x="37" y="18"/>
                    <a:pt x="31" y="8"/>
                    <a:pt x="25" y="0"/>
                  </a:cubicBezTo>
                  <a:cubicBezTo>
                    <a:pt x="25" y="0"/>
                    <a:pt x="17" y="0"/>
                    <a:pt x="17" y="0"/>
                  </a:cubicBezTo>
                  <a:cubicBezTo>
                    <a:pt x="22" y="6"/>
                    <a:pt x="27" y="15"/>
                    <a:pt x="29" y="22"/>
                  </a:cubicBezTo>
                  <a:cubicBezTo>
                    <a:pt x="16" y="23"/>
                    <a:pt x="5" y="27"/>
                    <a:pt x="0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4" y="28"/>
                    <a:pt x="48" y="24"/>
                    <a:pt x="3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  <p:sp>
          <p:nvSpPr>
            <p:cNvPr id="77" name="Freeform 168">
              <a:extLst>
                <a:ext uri="{FF2B5EF4-FFF2-40B4-BE49-F238E27FC236}">
                  <a16:creationId xmlns:a16="http://schemas.microsoft.com/office/drawing/2014/main" id="{9D681EDC-918F-402C-86B8-EB82A6D79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2751" y="2584451"/>
              <a:ext cx="165100" cy="168275"/>
            </a:xfrm>
            <a:custGeom>
              <a:avLst/>
              <a:gdLst>
                <a:gd name="T0" fmla="*/ 11 w 44"/>
                <a:gd name="T1" fmla="*/ 21 h 45"/>
                <a:gd name="T2" fmla="*/ 12 w 44"/>
                <a:gd name="T3" fmla="*/ 45 h 45"/>
                <a:gd name="T4" fmla="*/ 20 w 44"/>
                <a:gd name="T5" fmla="*/ 25 h 45"/>
                <a:gd name="T6" fmla="*/ 28 w 44"/>
                <a:gd name="T7" fmla="*/ 29 h 45"/>
                <a:gd name="T8" fmla="*/ 26 w 44"/>
                <a:gd name="T9" fmla="*/ 20 h 45"/>
                <a:gd name="T10" fmla="*/ 44 w 44"/>
                <a:gd name="T11" fmla="*/ 29 h 45"/>
                <a:gd name="T12" fmla="*/ 28 w 44"/>
                <a:gd name="T13" fmla="*/ 13 h 45"/>
                <a:gd name="T14" fmla="*/ 40 w 44"/>
                <a:gd name="T15" fmla="*/ 9 h 45"/>
                <a:gd name="T16" fmla="*/ 17 w 44"/>
                <a:gd name="T17" fmla="*/ 11 h 45"/>
                <a:gd name="T18" fmla="*/ 16 w 44"/>
                <a:gd name="T19" fmla="*/ 1 h 45"/>
                <a:gd name="T20" fmla="*/ 11 w 44"/>
                <a:gd name="T21" fmla="*/ 10 h 45"/>
                <a:gd name="T22" fmla="*/ 1 w 44"/>
                <a:gd name="T23" fmla="*/ 5 h 45"/>
                <a:gd name="T24" fmla="*/ 7 w 44"/>
                <a:gd name="T25" fmla="*/ 14 h 45"/>
                <a:gd name="T26" fmla="*/ 1 w 44"/>
                <a:gd name="T27" fmla="*/ 33 h 45"/>
                <a:gd name="T28" fmla="*/ 11 w 44"/>
                <a:gd name="T29" fmla="*/ 2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45">
                  <a:moveTo>
                    <a:pt x="11" y="21"/>
                  </a:moveTo>
                  <a:cubicBezTo>
                    <a:pt x="8" y="26"/>
                    <a:pt x="7" y="32"/>
                    <a:pt x="12" y="45"/>
                  </a:cubicBezTo>
                  <a:cubicBezTo>
                    <a:pt x="12" y="38"/>
                    <a:pt x="17" y="28"/>
                    <a:pt x="20" y="25"/>
                  </a:cubicBezTo>
                  <a:cubicBezTo>
                    <a:pt x="24" y="25"/>
                    <a:pt x="28" y="29"/>
                    <a:pt x="28" y="29"/>
                  </a:cubicBezTo>
                  <a:cubicBezTo>
                    <a:pt x="28" y="25"/>
                    <a:pt x="27" y="23"/>
                    <a:pt x="26" y="20"/>
                  </a:cubicBezTo>
                  <a:cubicBezTo>
                    <a:pt x="32" y="20"/>
                    <a:pt x="41" y="21"/>
                    <a:pt x="44" y="29"/>
                  </a:cubicBezTo>
                  <a:cubicBezTo>
                    <a:pt x="40" y="17"/>
                    <a:pt x="32" y="13"/>
                    <a:pt x="28" y="13"/>
                  </a:cubicBezTo>
                  <a:cubicBezTo>
                    <a:pt x="32" y="9"/>
                    <a:pt x="32" y="9"/>
                    <a:pt x="40" y="9"/>
                  </a:cubicBezTo>
                  <a:cubicBezTo>
                    <a:pt x="28" y="0"/>
                    <a:pt x="20" y="7"/>
                    <a:pt x="17" y="11"/>
                  </a:cubicBezTo>
                  <a:cubicBezTo>
                    <a:pt x="16" y="8"/>
                    <a:pt x="16" y="4"/>
                    <a:pt x="16" y="1"/>
                  </a:cubicBezTo>
                  <a:cubicBezTo>
                    <a:pt x="16" y="1"/>
                    <a:pt x="12" y="5"/>
                    <a:pt x="11" y="10"/>
                  </a:cubicBezTo>
                  <a:cubicBezTo>
                    <a:pt x="6" y="9"/>
                    <a:pt x="1" y="5"/>
                    <a:pt x="1" y="5"/>
                  </a:cubicBezTo>
                  <a:cubicBezTo>
                    <a:pt x="3" y="7"/>
                    <a:pt x="5" y="13"/>
                    <a:pt x="7" y="14"/>
                  </a:cubicBezTo>
                  <a:cubicBezTo>
                    <a:pt x="0" y="19"/>
                    <a:pt x="1" y="33"/>
                    <a:pt x="1" y="33"/>
                  </a:cubicBezTo>
                  <a:cubicBezTo>
                    <a:pt x="5" y="26"/>
                    <a:pt x="7" y="22"/>
                    <a:pt x="1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59B335D-59FD-E147-8120-7B6F72BCF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521" y="-454486"/>
            <a:ext cx="3578387" cy="35783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5C3197-C396-9040-BB9E-2CC17129221E}"/>
              </a:ext>
            </a:extLst>
          </p:cNvPr>
          <p:cNvSpPr txBox="1"/>
          <p:nvPr/>
        </p:nvSpPr>
        <p:spPr>
          <a:xfrm>
            <a:off x="440092" y="206235"/>
            <a:ext cx="88246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6000" b="1" err="1">
                <a:solidFill>
                  <a:schemeClr val="tx1">
                    <a:lumMod val="75000"/>
                    <a:lumOff val="25000"/>
                  </a:schemeClr>
                </a:solidFill>
                <a:cs typeface="Poppins" panose="00000500000000000000" pitchFamily="2" charset="0"/>
              </a:rPr>
              <a:t>Objectives</a:t>
            </a:r>
            <a:endParaRPr lang="id-ID" sz="6000" b="1">
              <a:solidFill>
                <a:schemeClr val="tx1">
                  <a:lumMod val="75000"/>
                  <a:lumOff val="25000"/>
                </a:schemeClr>
              </a:solidFill>
              <a:cs typeface="Poppins" panose="000005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D069DD-F995-D940-9441-D4614478E912}"/>
              </a:ext>
            </a:extLst>
          </p:cNvPr>
          <p:cNvSpPr/>
          <p:nvPr/>
        </p:nvSpPr>
        <p:spPr>
          <a:xfrm>
            <a:off x="1260507" y="1664204"/>
            <a:ext cx="9144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b="1">
                <a:solidFill>
                  <a:srgbClr val="049BEB"/>
                </a:solidFill>
                <a:cs typeface="Poppins" panose="00000500000000000000" pitchFamily="2" charset="0"/>
              </a:rPr>
              <a:t>SPECIFIC OBJECTIVE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408056-C826-BD45-BA96-F4695C329BF0}"/>
              </a:ext>
            </a:extLst>
          </p:cNvPr>
          <p:cNvSpPr/>
          <p:nvPr/>
        </p:nvSpPr>
        <p:spPr>
          <a:xfrm>
            <a:off x="1260507" y="4123971"/>
            <a:ext cx="9144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b="1">
                <a:solidFill>
                  <a:srgbClr val="049BEB"/>
                </a:solidFill>
                <a:cs typeface="Poppins" panose="00000500000000000000" pitchFamily="2" charset="0"/>
              </a:rPr>
              <a:t>SUB OBJECTIVES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A7738B-92C7-C941-B061-2528103394BD}"/>
              </a:ext>
            </a:extLst>
          </p:cNvPr>
          <p:cNvSpPr/>
          <p:nvPr/>
        </p:nvSpPr>
        <p:spPr>
          <a:xfrm>
            <a:off x="1260507" y="2709192"/>
            <a:ext cx="1090602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>
                <a:latin typeface="Poppins" panose="00000500000000000000" pitchFamily="2" charset="0"/>
                <a:cs typeface="Poppins" panose="00000500000000000000" pitchFamily="2" charset="0"/>
              </a:rPr>
              <a:t>Develop AI speech pace system for personalized learning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373460-F6AA-474B-A402-68F8DE665B68}"/>
              </a:ext>
            </a:extLst>
          </p:cNvPr>
          <p:cNvSpPr/>
          <p:nvPr/>
        </p:nvSpPr>
        <p:spPr>
          <a:xfrm>
            <a:off x="1260507" y="5062094"/>
            <a:ext cx="109060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itchFamily="2" charset="2"/>
              <a:buChar char="Ø"/>
            </a:pPr>
            <a:r>
              <a:rPr lang="en-US" sz="3600">
                <a:latin typeface="Poppins" panose="00000500000000000000" pitchFamily="2" charset="0"/>
                <a:cs typeface="Poppins" panose="00000500000000000000" pitchFamily="2" charset="0"/>
              </a:rPr>
              <a:t>Detect speech pace through voice data.</a:t>
            </a:r>
            <a:endParaRPr lang="id-ID" sz="36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0004E6-5D34-FE4B-9F60-94ADD5D62E0E}"/>
              </a:ext>
            </a:extLst>
          </p:cNvPr>
          <p:cNvSpPr/>
          <p:nvPr/>
        </p:nvSpPr>
        <p:spPr>
          <a:xfrm>
            <a:off x="1260507" y="5852125"/>
            <a:ext cx="109060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itchFamily="2" charset="2"/>
              <a:buChar char="Ø"/>
            </a:pPr>
            <a:r>
              <a:rPr lang="en-US" sz="3600">
                <a:latin typeface="Poppins" panose="00000500000000000000" pitchFamily="2" charset="0"/>
                <a:cs typeface="Poppins" panose="00000500000000000000" pitchFamily="2" charset="0"/>
              </a:rPr>
              <a:t>Analyzing voice features.</a:t>
            </a:r>
            <a:endParaRPr lang="id-ID" sz="36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066700-9F7E-7544-805D-E3C63906A97C}"/>
              </a:ext>
            </a:extLst>
          </p:cNvPr>
          <p:cNvSpPr/>
          <p:nvPr/>
        </p:nvSpPr>
        <p:spPr>
          <a:xfrm>
            <a:off x="1260507" y="6620028"/>
            <a:ext cx="109060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itchFamily="2" charset="2"/>
              <a:buChar char="Ø"/>
            </a:pPr>
            <a:r>
              <a:rPr lang="en-US" sz="3600">
                <a:latin typeface="Poppins" panose="00000500000000000000" pitchFamily="2" charset="0"/>
                <a:cs typeface="Poppins" panose="00000500000000000000" pitchFamily="2" charset="0"/>
              </a:rPr>
              <a:t>Integrating detected speech pace with text to speech(TTS) model</a:t>
            </a:r>
            <a:endParaRPr lang="id-ID" sz="36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E2363C-5E72-1B4E-89AC-EB15326FF2DE}"/>
              </a:ext>
            </a:extLst>
          </p:cNvPr>
          <p:cNvSpPr/>
          <p:nvPr/>
        </p:nvSpPr>
        <p:spPr>
          <a:xfrm>
            <a:off x="1260507" y="7917781"/>
            <a:ext cx="109060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itchFamily="2" charset="2"/>
              <a:buChar char="Ø"/>
            </a:pPr>
            <a:r>
              <a:rPr lang="en-US" sz="3600">
                <a:latin typeface="Poppins" panose="00000500000000000000" pitchFamily="2" charset="0"/>
                <a:cs typeface="Poppins" panose="00000500000000000000" pitchFamily="2" charset="0"/>
              </a:rPr>
              <a:t>System evaluation and validation. </a:t>
            </a:r>
          </a:p>
          <a:p>
            <a:pPr marL="571500" indent="-571500">
              <a:buFont typeface="Wingdings" pitchFamily="2" charset="2"/>
              <a:buChar char="Ø"/>
            </a:pPr>
            <a:endParaRPr lang="id-ID" sz="36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Picture 3" descr="A person speaking into a microphone&#10;&#10;Description automatically generated">
            <a:extLst>
              <a:ext uri="{FF2B5EF4-FFF2-40B4-BE49-F238E27FC236}">
                <a16:creationId xmlns:a16="http://schemas.microsoft.com/office/drawing/2014/main" id="{9E393B0E-D139-ACAE-9752-DFC2D597A8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36" y="3433143"/>
            <a:ext cx="5206482" cy="5206482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3116F1-042B-4F46-8442-9AD4D190609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10D4215-9896-D748-B3CE-6AE9886AA65E}" type="datetime1">
              <a:rPr lang="en-US" smtClean="0"/>
              <a:t>5/26/2025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848E4-6C03-5D46-95EA-44C09E844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9127C16-D0AE-0EA3-4424-AF58DB28D8B0}"/>
              </a:ext>
            </a:extLst>
          </p:cNvPr>
          <p:cNvSpPr txBox="1">
            <a:spLocks/>
          </p:cNvSpPr>
          <p:nvPr/>
        </p:nvSpPr>
        <p:spPr>
          <a:xfrm>
            <a:off x="3310269" y="9676565"/>
            <a:ext cx="839994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400">
                <a:solidFill>
                  <a:srgbClr val="93989C"/>
                </a:solidFill>
                <a:cs typeface="Poppins" panose="00000500000000000000" pitchFamily="2" charset="0"/>
              </a:rPr>
              <a:t>IT2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1223594   |   </a:t>
            </a:r>
            <a:r>
              <a:rPr lang="en-US">
                <a:solidFill>
                  <a:srgbClr val="93989C"/>
                </a:solidFill>
                <a:cs typeface="Poppins" panose="00000500000000000000" pitchFamily="2" charset="0"/>
              </a:rPr>
              <a:t>Thalangama T.P.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 |  24-25J-233</a:t>
            </a:r>
            <a:endParaRPr lang="en-US">
              <a:solidFill>
                <a:srgbClr val="9398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313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CF3C6E4C-8FA1-4853-8C5D-81E11476C499}"/>
              </a:ext>
            </a:extLst>
          </p:cNvPr>
          <p:cNvGrpSpPr/>
          <p:nvPr/>
        </p:nvGrpSpPr>
        <p:grpSpPr>
          <a:xfrm>
            <a:off x="15353144" y="7431937"/>
            <a:ext cx="687560" cy="687560"/>
            <a:chOff x="5492751" y="2584451"/>
            <a:chExt cx="244475" cy="244475"/>
          </a:xfrm>
          <a:solidFill>
            <a:schemeClr val="bg1"/>
          </a:solidFill>
        </p:grpSpPr>
        <p:sp>
          <p:nvSpPr>
            <p:cNvPr id="76" name="Freeform 167">
              <a:extLst>
                <a:ext uri="{FF2B5EF4-FFF2-40B4-BE49-F238E27FC236}">
                  <a16:creationId xmlns:a16="http://schemas.microsoft.com/office/drawing/2014/main" id="{72456BD5-AE8D-4EC2-BAE0-B094B1EA1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9738" y="2700338"/>
              <a:ext cx="217488" cy="128588"/>
            </a:xfrm>
            <a:custGeom>
              <a:avLst/>
              <a:gdLst>
                <a:gd name="T0" fmla="*/ 39 w 58"/>
                <a:gd name="T1" fmla="*/ 23 h 34"/>
                <a:gd name="T2" fmla="*/ 25 w 58"/>
                <a:gd name="T3" fmla="*/ 0 h 34"/>
                <a:gd name="T4" fmla="*/ 17 w 58"/>
                <a:gd name="T5" fmla="*/ 0 h 34"/>
                <a:gd name="T6" fmla="*/ 29 w 58"/>
                <a:gd name="T7" fmla="*/ 22 h 34"/>
                <a:gd name="T8" fmla="*/ 0 w 58"/>
                <a:gd name="T9" fmla="*/ 34 h 34"/>
                <a:gd name="T10" fmla="*/ 58 w 58"/>
                <a:gd name="T11" fmla="*/ 34 h 34"/>
                <a:gd name="T12" fmla="*/ 39 w 58"/>
                <a:gd name="T13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39" y="23"/>
                  </a:moveTo>
                  <a:cubicBezTo>
                    <a:pt x="37" y="18"/>
                    <a:pt x="31" y="8"/>
                    <a:pt x="25" y="0"/>
                  </a:cubicBezTo>
                  <a:cubicBezTo>
                    <a:pt x="25" y="0"/>
                    <a:pt x="17" y="0"/>
                    <a:pt x="17" y="0"/>
                  </a:cubicBezTo>
                  <a:cubicBezTo>
                    <a:pt x="22" y="6"/>
                    <a:pt x="27" y="15"/>
                    <a:pt x="29" y="22"/>
                  </a:cubicBezTo>
                  <a:cubicBezTo>
                    <a:pt x="16" y="23"/>
                    <a:pt x="5" y="27"/>
                    <a:pt x="0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4" y="28"/>
                    <a:pt x="48" y="24"/>
                    <a:pt x="3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  <p:sp>
          <p:nvSpPr>
            <p:cNvPr id="77" name="Freeform 168">
              <a:extLst>
                <a:ext uri="{FF2B5EF4-FFF2-40B4-BE49-F238E27FC236}">
                  <a16:creationId xmlns:a16="http://schemas.microsoft.com/office/drawing/2014/main" id="{9D681EDC-918F-402C-86B8-EB82A6D79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2751" y="2584451"/>
              <a:ext cx="165100" cy="168275"/>
            </a:xfrm>
            <a:custGeom>
              <a:avLst/>
              <a:gdLst>
                <a:gd name="T0" fmla="*/ 11 w 44"/>
                <a:gd name="T1" fmla="*/ 21 h 45"/>
                <a:gd name="T2" fmla="*/ 12 w 44"/>
                <a:gd name="T3" fmla="*/ 45 h 45"/>
                <a:gd name="T4" fmla="*/ 20 w 44"/>
                <a:gd name="T5" fmla="*/ 25 h 45"/>
                <a:gd name="T6" fmla="*/ 28 w 44"/>
                <a:gd name="T7" fmla="*/ 29 h 45"/>
                <a:gd name="T8" fmla="*/ 26 w 44"/>
                <a:gd name="T9" fmla="*/ 20 h 45"/>
                <a:gd name="T10" fmla="*/ 44 w 44"/>
                <a:gd name="T11" fmla="*/ 29 h 45"/>
                <a:gd name="T12" fmla="*/ 28 w 44"/>
                <a:gd name="T13" fmla="*/ 13 h 45"/>
                <a:gd name="T14" fmla="*/ 40 w 44"/>
                <a:gd name="T15" fmla="*/ 9 h 45"/>
                <a:gd name="T16" fmla="*/ 17 w 44"/>
                <a:gd name="T17" fmla="*/ 11 h 45"/>
                <a:gd name="T18" fmla="*/ 16 w 44"/>
                <a:gd name="T19" fmla="*/ 1 h 45"/>
                <a:gd name="T20" fmla="*/ 11 w 44"/>
                <a:gd name="T21" fmla="*/ 10 h 45"/>
                <a:gd name="T22" fmla="*/ 1 w 44"/>
                <a:gd name="T23" fmla="*/ 5 h 45"/>
                <a:gd name="T24" fmla="*/ 7 w 44"/>
                <a:gd name="T25" fmla="*/ 14 h 45"/>
                <a:gd name="T26" fmla="*/ 1 w 44"/>
                <a:gd name="T27" fmla="*/ 33 h 45"/>
                <a:gd name="T28" fmla="*/ 11 w 44"/>
                <a:gd name="T29" fmla="*/ 2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45">
                  <a:moveTo>
                    <a:pt x="11" y="21"/>
                  </a:moveTo>
                  <a:cubicBezTo>
                    <a:pt x="8" y="26"/>
                    <a:pt x="7" y="32"/>
                    <a:pt x="12" y="45"/>
                  </a:cubicBezTo>
                  <a:cubicBezTo>
                    <a:pt x="12" y="38"/>
                    <a:pt x="17" y="28"/>
                    <a:pt x="20" y="25"/>
                  </a:cubicBezTo>
                  <a:cubicBezTo>
                    <a:pt x="24" y="25"/>
                    <a:pt x="28" y="29"/>
                    <a:pt x="28" y="29"/>
                  </a:cubicBezTo>
                  <a:cubicBezTo>
                    <a:pt x="28" y="25"/>
                    <a:pt x="27" y="23"/>
                    <a:pt x="26" y="20"/>
                  </a:cubicBezTo>
                  <a:cubicBezTo>
                    <a:pt x="32" y="20"/>
                    <a:pt x="41" y="21"/>
                    <a:pt x="44" y="29"/>
                  </a:cubicBezTo>
                  <a:cubicBezTo>
                    <a:pt x="40" y="17"/>
                    <a:pt x="32" y="13"/>
                    <a:pt x="28" y="13"/>
                  </a:cubicBezTo>
                  <a:cubicBezTo>
                    <a:pt x="32" y="9"/>
                    <a:pt x="32" y="9"/>
                    <a:pt x="40" y="9"/>
                  </a:cubicBezTo>
                  <a:cubicBezTo>
                    <a:pt x="28" y="0"/>
                    <a:pt x="20" y="7"/>
                    <a:pt x="17" y="11"/>
                  </a:cubicBezTo>
                  <a:cubicBezTo>
                    <a:pt x="16" y="8"/>
                    <a:pt x="16" y="4"/>
                    <a:pt x="16" y="1"/>
                  </a:cubicBezTo>
                  <a:cubicBezTo>
                    <a:pt x="16" y="1"/>
                    <a:pt x="12" y="5"/>
                    <a:pt x="11" y="10"/>
                  </a:cubicBezTo>
                  <a:cubicBezTo>
                    <a:pt x="6" y="9"/>
                    <a:pt x="1" y="5"/>
                    <a:pt x="1" y="5"/>
                  </a:cubicBezTo>
                  <a:cubicBezTo>
                    <a:pt x="3" y="7"/>
                    <a:pt x="5" y="13"/>
                    <a:pt x="7" y="14"/>
                  </a:cubicBezTo>
                  <a:cubicBezTo>
                    <a:pt x="0" y="19"/>
                    <a:pt x="1" y="33"/>
                    <a:pt x="1" y="33"/>
                  </a:cubicBezTo>
                  <a:cubicBezTo>
                    <a:pt x="5" y="26"/>
                    <a:pt x="7" y="22"/>
                    <a:pt x="1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59B335D-59FD-E147-8120-7B6F72BCF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521" y="-454486"/>
            <a:ext cx="3578387" cy="35783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D9D3C10-A8CB-FB48-810E-A86F8FF79935}"/>
              </a:ext>
            </a:extLst>
          </p:cNvPr>
          <p:cNvSpPr/>
          <p:nvPr/>
        </p:nvSpPr>
        <p:spPr>
          <a:xfrm>
            <a:off x="440092" y="528854"/>
            <a:ext cx="111324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/>
              <a:t>Proposed Methodology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A20A6DC-B185-3DEE-5CF5-95F51B5CF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82" y="2093661"/>
            <a:ext cx="16551835" cy="65074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A2BBE0-9EFE-BDFA-FC51-B27AE64AD5A8}"/>
              </a:ext>
            </a:extLst>
          </p:cNvPr>
          <p:cNvSpPr/>
          <p:nvPr/>
        </p:nvSpPr>
        <p:spPr>
          <a:xfrm>
            <a:off x="509605" y="1939636"/>
            <a:ext cx="17268788" cy="731974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ED11F5-C6DB-C54E-ADCD-0F0B604C0EE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48E65D7-EB12-A746-BBCE-E5E464305B1C}" type="datetime1">
              <a:rPr lang="en-US" smtClean="0"/>
              <a:t>5/26/2025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47DD8-C0A6-0846-B625-89D044419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FC43B814-DC93-EB09-CC8D-5775AE04A17C}"/>
              </a:ext>
            </a:extLst>
          </p:cNvPr>
          <p:cNvSpPr txBox="1">
            <a:spLocks/>
          </p:cNvSpPr>
          <p:nvPr/>
        </p:nvSpPr>
        <p:spPr>
          <a:xfrm>
            <a:off x="3310269" y="9676565"/>
            <a:ext cx="839994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400">
                <a:solidFill>
                  <a:srgbClr val="93989C"/>
                </a:solidFill>
                <a:cs typeface="Poppins" panose="00000500000000000000" pitchFamily="2" charset="0"/>
              </a:rPr>
              <a:t>IT2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1223594   |   </a:t>
            </a:r>
            <a:r>
              <a:rPr lang="en-US">
                <a:solidFill>
                  <a:srgbClr val="93989C"/>
                </a:solidFill>
                <a:cs typeface="Poppins" panose="00000500000000000000" pitchFamily="2" charset="0"/>
              </a:rPr>
              <a:t>Thalangama T.P.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 |  24-25J-233</a:t>
            </a:r>
            <a:endParaRPr lang="en-US">
              <a:solidFill>
                <a:srgbClr val="9398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759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CF3C6E4C-8FA1-4853-8C5D-81E11476C499}"/>
              </a:ext>
            </a:extLst>
          </p:cNvPr>
          <p:cNvGrpSpPr/>
          <p:nvPr/>
        </p:nvGrpSpPr>
        <p:grpSpPr>
          <a:xfrm>
            <a:off x="15353144" y="7431937"/>
            <a:ext cx="687560" cy="687560"/>
            <a:chOff x="5492751" y="2584451"/>
            <a:chExt cx="244475" cy="244475"/>
          </a:xfrm>
          <a:solidFill>
            <a:schemeClr val="bg1"/>
          </a:solidFill>
        </p:grpSpPr>
        <p:sp>
          <p:nvSpPr>
            <p:cNvPr id="76" name="Freeform 167">
              <a:extLst>
                <a:ext uri="{FF2B5EF4-FFF2-40B4-BE49-F238E27FC236}">
                  <a16:creationId xmlns:a16="http://schemas.microsoft.com/office/drawing/2014/main" id="{72456BD5-AE8D-4EC2-BAE0-B094B1EA1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9738" y="2700338"/>
              <a:ext cx="217488" cy="128588"/>
            </a:xfrm>
            <a:custGeom>
              <a:avLst/>
              <a:gdLst>
                <a:gd name="T0" fmla="*/ 39 w 58"/>
                <a:gd name="T1" fmla="*/ 23 h 34"/>
                <a:gd name="T2" fmla="*/ 25 w 58"/>
                <a:gd name="T3" fmla="*/ 0 h 34"/>
                <a:gd name="T4" fmla="*/ 17 w 58"/>
                <a:gd name="T5" fmla="*/ 0 h 34"/>
                <a:gd name="T6" fmla="*/ 29 w 58"/>
                <a:gd name="T7" fmla="*/ 22 h 34"/>
                <a:gd name="T8" fmla="*/ 0 w 58"/>
                <a:gd name="T9" fmla="*/ 34 h 34"/>
                <a:gd name="T10" fmla="*/ 58 w 58"/>
                <a:gd name="T11" fmla="*/ 34 h 34"/>
                <a:gd name="T12" fmla="*/ 39 w 58"/>
                <a:gd name="T13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39" y="23"/>
                  </a:moveTo>
                  <a:cubicBezTo>
                    <a:pt x="37" y="18"/>
                    <a:pt x="31" y="8"/>
                    <a:pt x="25" y="0"/>
                  </a:cubicBezTo>
                  <a:cubicBezTo>
                    <a:pt x="25" y="0"/>
                    <a:pt x="17" y="0"/>
                    <a:pt x="17" y="0"/>
                  </a:cubicBezTo>
                  <a:cubicBezTo>
                    <a:pt x="22" y="6"/>
                    <a:pt x="27" y="15"/>
                    <a:pt x="29" y="22"/>
                  </a:cubicBezTo>
                  <a:cubicBezTo>
                    <a:pt x="16" y="23"/>
                    <a:pt x="5" y="27"/>
                    <a:pt x="0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4" y="28"/>
                    <a:pt x="48" y="24"/>
                    <a:pt x="3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  <p:sp>
          <p:nvSpPr>
            <p:cNvPr id="77" name="Freeform 168">
              <a:extLst>
                <a:ext uri="{FF2B5EF4-FFF2-40B4-BE49-F238E27FC236}">
                  <a16:creationId xmlns:a16="http://schemas.microsoft.com/office/drawing/2014/main" id="{9D681EDC-918F-402C-86B8-EB82A6D79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2751" y="2584451"/>
              <a:ext cx="165100" cy="168275"/>
            </a:xfrm>
            <a:custGeom>
              <a:avLst/>
              <a:gdLst>
                <a:gd name="T0" fmla="*/ 11 w 44"/>
                <a:gd name="T1" fmla="*/ 21 h 45"/>
                <a:gd name="T2" fmla="*/ 12 w 44"/>
                <a:gd name="T3" fmla="*/ 45 h 45"/>
                <a:gd name="T4" fmla="*/ 20 w 44"/>
                <a:gd name="T5" fmla="*/ 25 h 45"/>
                <a:gd name="T6" fmla="*/ 28 w 44"/>
                <a:gd name="T7" fmla="*/ 29 h 45"/>
                <a:gd name="T8" fmla="*/ 26 w 44"/>
                <a:gd name="T9" fmla="*/ 20 h 45"/>
                <a:gd name="T10" fmla="*/ 44 w 44"/>
                <a:gd name="T11" fmla="*/ 29 h 45"/>
                <a:gd name="T12" fmla="*/ 28 w 44"/>
                <a:gd name="T13" fmla="*/ 13 h 45"/>
                <a:gd name="T14" fmla="*/ 40 w 44"/>
                <a:gd name="T15" fmla="*/ 9 h 45"/>
                <a:gd name="T16" fmla="*/ 17 w 44"/>
                <a:gd name="T17" fmla="*/ 11 h 45"/>
                <a:gd name="T18" fmla="*/ 16 w 44"/>
                <a:gd name="T19" fmla="*/ 1 h 45"/>
                <a:gd name="T20" fmla="*/ 11 w 44"/>
                <a:gd name="T21" fmla="*/ 10 h 45"/>
                <a:gd name="T22" fmla="*/ 1 w 44"/>
                <a:gd name="T23" fmla="*/ 5 h 45"/>
                <a:gd name="T24" fmla="*/ 7 w 44"/>
                <a:gd name="T25" fmla="*/ 14 h 45"/>
                <a:gd name="T26" fmla="*/ 1 w 44"/>
                <a:gd name="T27" fmla="*/ 33 h 45"/>
                <a:gd name="T28" fmla="*/ 11 w 44"/>
                <a:gd name="T29" fmla="*/ 2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45">
                  <a:moveTo>
                    <a:pt x="11" y="21"/>
                  </a:moveTo>
                  <a:cubicBezTo>
                    <a:pt x="8" y="26"/>
                    <a:pt x="7" y="32"/>
                    <a:pt x="12" y="45"/>
                  </a:cubicBezTo>
                  <a:cubicBezTo>
                    <a:pt x="12" y="38"/>
                    <a:pt x="17" y="28"/>
                    <a:pt x="20" y="25"/>
                  </a:cubicBezTo>
                  <a:cubicBezTo>
                    <a:pt x="24" y="25"/>
                    <a:pt x="28" y="29"/>
                    <a:pt x="28" y="29"/>
                  </a:cubicBezTo>
                  <a:cubicBezTo>
                    <a:pt x="28" y="25"/>
                    <a:pt x="27" y="23"/>
                    <a:pt x="26" y="20"/>
                  </a:cubicBezTo>
                  <a:cubicBezTo>
                    <a:pt x="32" y="20"/>
                    <a:pt x="41" y="21"/>
                    <a:pt x="44" y="29"/>
                  </a:cubicBezTo>
                  <a:cubicBezTo>
                    <a:pt x="40" y="17"/>
                    <a:pt x="32" y="13"/>
                    <a:pt x="28" y="13"/>
                  </a:cubicBezTo>
                  <a:cubicBezTo>
                    <a:pt x="32" y="9"/>
                    <a:pt x="32" y="9"/>
                    <a:pt x="40" y="9"/>
                  </a:cubicBezTo>
                  <a:cubicBezTo>
                    <a:pt x="28" y="0"/>
                    <a:pt x="20" y="7"/>
                    <a:pt x="17" y="11"/>
                  </a:cubicBezTo>
                  <a:cubicBezTo>
                    <a:pt x="16" y="8"/>
                    <a:pt x="16" y="4"/>
                    <a:pt x="16" y="1"/>
                  </a:cubicBezTo>
                  <a:cubicBezTo>
                    <a:pt x="16" y="1"/>
                    <a:pt x="12" y="5"/>
                    <a:pt x="11" y="10"/>
                  </a:cubicBezTo>
                  <a:cubicBezTo>
                    <a:pt x="6" y="9"/>
                    <a:pt x="1" y="5"/>
                    <a:pt x="1" y="5"/>
                  </a:cubicBezTo>
                  <a:cubicBezTo>
                    <a:pt x="3" y="7"/>
                    <a:pt x="5" y="13"/>
                    <a:pt x="7" y="14"/>
                  </a:cubicBezTo>
                  <a:cubicBezTo>
                    <a:pt x="0" y="19"/>
                    <a:pt x="1" y="33"/>
                    <a:pt x="1" y="33"/>
                  </a:cubicBezTo>
                  <a:cubicBezTo>
                    <a:pt x="5" y="26"/>
                    <a:pt x="7" y="22"/>
                    <a:pt x="1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59B335D-59FD-E147-8120-7B6F72BCF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521" y="-454486"/>
            <a:ext cx="3578387" cy="35783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D9D3C10-A8CB-FB48-810E-A86F8FF79935}"/>
              </a:ext>
            </a:extLst>
          </p:cNvPr>
          <p:cNvSpPr/>
          <p:nvPr/>
        </p:nvSpPr>
        <p:spPr>
          <a:xfrm>
            <a:off x="440092" y="528854"/>
            <a:ext cx="111324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/>
              <a:t>Technologies to be used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5FB68B-1D05-F2A5-5C97-1256550872B8}"/>
              </a:ext>
            </a:extLst>
          </p:cNvPr>
          <p:cNvSpPr txBox="1"/>
          <p:nvPr/>
        </p:nvSpPr>
        <p:spPr>
          <a:xfrm>
            <a:off x="1952328" y="2722956"/>
            <a:ext cx="1177842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>
                <a:solidFill>
                  <a:srgbClr val="4472C4"/>
                </a:solidFill>
              </a:rPr>
              <a:t>Audio conversion to spectrogram images –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err="1"/>
              <a:t>Librosa</a:t>
            </a:r>
            <a:r>
              <a:rPr lang="en-US" sz="3200"/>
              <a:t> python library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/>
              <a:t>Matplotlib python library</a:t>
            </a:r>
          </a:p>
          <a:p>
            <a:pPr lvl="1"/>
            <a:endParaRPr lang="en-US" sz="320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>
                <a:solidFill>
                  <a:srgbClr val="4472C4"/>
                </a:solidFill>
              </a:rPr>
              <a:t>CNN-RNN hybrid model training –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/>
              <a:t>TensorFlow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err="1"/>
              <a:t>PyTorch</a:t>
            </a:r>
            <a:endParaRPr lang="en-US" sz="3200"/>
          </a:p>
          <a:p>
            <a:pPr lvl="1"/>
            <a:endParaRPr lang="en-US" sz="320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>
                <a:solidFill>
                  <a:srgbClr val="4472C4"/>
                </a:solidFill>
              </a:rPr>
              <a:t>Text to Speech model –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/>
              <a:t>Google Cloud Text to Speech</a:t>
            </a:r>
          </a:p>
        </p:txBody>
      </p:sp>
      <p:pic>
        <p:nvPicPr>
          <p:cNvPr id="1028" name="Picture 4" descr="How To Install TensorFlow? [A Complete Beginner's Guide]">
            <a:extLst>
              <a:ext uri="{FF2B5EF4-FFF2-40B4-BE49-F238E27FC236}">
                <a16:creationId xmlns:a16="http://schemas.microsoft.com/office/drawing/2014/main" id="{974E0722-F6BA-D415-E323-2A28CEC55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5875" y="1544517"/>
            <a:ext cx="4149951" cy="233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- librosa/librosa: Python library for audio and music analysis">
            <a:extLst>
              <a:ext uri="{FF2B5EF4-FFF2-40B4-BE49-F238E27FC236}">
                <a16:creationId xmlns:a16="http://schemas.microsoft.com/office/drawing/2014/main" id="{E19EC2D1-F52E-42B4-72F6-E071BF053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7" y="6891543"/>
            <a:ext cx="3832925" cy="157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atplotlib Logo Images">
            <a:extLst>
              <a:ext uri="{FF2B5EF4-FFF2-40B4-BE49-F238E27FC236}">
                <a16:creationId xmlns:a16="http://schemas.microsoft.com/office/drawing/2014/main" id="{93407D78-36DC-E7AB-B1B7-73837F494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2984" y="4111112"/>
            <a:ext cx="1463777" cy="146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1B91F3F7-3388-C41E-D3BC-3A41475A1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069" y="4557196"/>
            <a:ext cx="1132433" cy="137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oogle Cloud Speech To Text Logo - Google Cloud Datastore Logo, HD Png ...">
            <a:extLst>
              <a:ext uri="{FF2B5EF4-FFF2-40B4-BE49-F238E27FC236}">
                <a16:creationId xmlns:a16="http://schemas.microsoft.com/office/drawing/2014/main" id="{FD4C5168-374D-3787-8AB1-441681837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3838" y="6168756"/>
            <a:ext cx="2650408" cy="248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8D3C7F-FD62-D04B-97EC-5D856295336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C0E940F-E38F-3B4D-A2CD-243331EB807A}" type="datetime1">
              <a:rPr lang="en-US" smtClean="0"/>
              <a:t>5/26/2025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CDB02-1933-0245-92DD-D538969C4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B19BF34-70F2-F677-DD57-F2EF5B36D104}"/>
              </a:ext>
            </a:extLst>
          </p:cNvPr>
          <p:cNvSpPr txBox="1">
            <a:spLocks/>
          </p:cNvSpPr>
          <p:nvPr/>
        </p:nvSpPr>
        <p:spPr>
          <a:xfrm>
            <a:off x="3310269" y="9676565"/>
            <a:ext cx="839994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400">
                <a:solidFill>
                  <a:srgbClr val="93989C"/>
                </a:solidFill>
                <a:cs typeface="Poppins" panose="00000500000000000000" pitchFamily="2" charset="0"/>
              </a:rPr>
              <a:t>IT2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1223594   |   </a:t>
            </a:r>
            <a:r>
              <a:rPr lang="en-US">
                <a:solidFill>
                  <a:srgbClr val="93989C"/>
                </a:solidFill>
                <a:cs typeface="Poppins" panose="00000500000000000000" pitchFamily="2" charset="0"/>
              </a:rPr>
              <a:t>Thalangama T.P.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 |  24-25J-233</a:t>
            </a:r>
            <a:endParaRPr lang="en-US">
              <a:solidFill>
                <a:srgbClr val="9398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656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CF3C6E4C-8FA1-4853-8C5D-81E11476C499}"/>
              </a:ext>
            </a:extLst>
          </p:cNvPr>
          <p:cNvGrpSpPr/>
          <p:nvPr/>
        </p:nvGrpSpPr>
        <p:grpSpPr>
          <a:xfrm>
            <a:off x="15353144" y="7431937"/>
            <a:ext cx="687560" cy="687560"/>
            <a:chOff x="5492751" y="2584451"/>
            <a:chExt cx="244475" cy="244475"/>
          </a:xfrm>
          <a:solidFill>
            <a:schemeClr val="bg1"/>
          </a:solidFill>
        </p:grpSpPr>
        <p:sp>
          <p:nvSpPr>
            <p:cNvPr id="76" name="Freeform 167">
              <a:extLst>
                <a:ext uri="{FF2B5EF4-FFF2-40B4-BE49-F238E27FC236}">
                  <a16:creationId xmlns:a16="http://schemas.microsoft.com/office/drawing/2014/main" id="{72456BD5-AE8D-4EC2-BAE0-B094B1EA1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9738" y="2700338"/>
              <a:ext cx="217488" cy="128588"/>
            </a:xfrm>
            <a:custGeom>
              <a:avLst/>
              <a:gdLst>
                <a:gd name="T0" fmla="*/ 39 w 58"/>
                <a:gd name="T1" fmla="*/ 23 h 34"/>
                <a:gd name="T2" fmla="*/ 25 w 58"/>
                <a:gd name="T3" fmla="*/ 0 h 34"/>
                <a:gd name="T4" fmla="*/ 17 w 58"/>
                <a:gd name="T5" fmla="*/ 0 h 34"/>
                <a:gd name="T6" fmla="*/ 29 w 58"/>
                <a:gd name="T7" fmla="*/ 22 h 34"/>
                <a:gd name="T8" fmla="*/ 0 w 58"/>
                <a:gd name="T9" fmla="*/ 34 h 34"/>
                <a:gd name="T10" fmla="*/ 58 w 58"/>
                <a:gd name="T11" fmla="*/ 34 h 34"/>
                <a:gd name="T12" fmla="*/ 39 w 58"/>
                <a:gd name="T13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39" y="23"/>
                  </a:moveTo>
                  <a:cubicBezTo>
                    <a:pt x="37" y="18"/>
                    <a:pt x="31" y="8"/>
                    <a:pt x="25" y="0"/>
                  </a:cubicBezTo>
                  <a:cubicBezTo>
                    <a:pt x="25" y="0"/>
                    <a:pt x="17" y="0"/>
                    <a:pt x="17" y="0"/>
                  </a:cubicBezTo>
                  <a:cubicBezTo>
                    <a:pt x="22" y="6"/>
                    <a:pt x="27" y="15"/>
                    <a:pt x="29" y="22"/>
                  </a:cubicBezTo>
                  <a:cubicBezTo>
                    <a:pt x="16" y="23"/>
                    <a:pt x="5" y="27"/>
                    <a:pt x="0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4" y="28"/>
                    <a:pt x="48" y="24"/>
                    <a:pt x="3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  <p:sp>
          <p:nvSpPr>
            <p:cNvPr id="77" name="Freeform 168">
              <a:extLst>
                <a:ext uri="{FF2B5EF4-FFF2-40B4-BE49-F238E27FC236}">
                  <a16:creationId xmlns:a16="http://schemas.microsoft.com/office/drawing/2014/main" id="{9D681EDC-918F-402C-86B8-EB82A6D79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2751" y="2584451"/>
              <a:ext cx="165100" cy="168275"/>
            </a:xfrm>
            <a:custGeom>
              <a:avLst/>
              <a:gdLst>
                <a:gd name="T0" fmla="*/ 11 w 44"/>
                <a:gd name="T1" fmla="*/ 21 h 45"/>
                <a:gd name="T2" fmla="*/ 12 w 44"/>
                <a:gd name="T3" fmla="*/ 45 h 45"/>
                <a:gd name="T4" fmla="*/ 20 w 44"/>
                <a:gd name="T5" fmla="*/ 25 h 45"/>
                <a:gd name="T6" fmla="*/ 28 w 44"/>
                <a:gd name="T7" fmla="*/ 29 h 45"/>
                <a:gd name="T8" fmla="*/ 26 w 44"/>
                <a:gd name="T9" fmla="*/ 20 h 45"/>
                <a:gd name="T10" fmla="*/ 44 w 44"/>
                <a:gd name="T11" fmla="*/ 29 h 45"/>
                <a:gd name="T12" fmla="*/ 28 w 44"/>
                <a:gd name="T13" fmla="*/ 13 h 45"/>
                <a:gd name="T14" fmla="*/ 40 w 44"/>
                <a:gd name="T15" fmla="*/ 9 h 45"/>
                <a:gd name="T16" fmla="*/ 17 w 44"/>
                <a:gd name="T17" fmla="*/ 11 h 45"/>
                <a:gd name="T18" fmla="*/ 16 w 44"/>
                <a:gd name="T19" fmla="*/ 1 h 45"/>
                <a:gd name="T20" fmla="*/ 11 w 44"/>
                <a:gd name="T21" fmla="*/ 10 h 45"/>
                <a:gd name="T22" fmla="*/ 1 w 44"/>
                <a:gd name="T23" fmla="*/ 5 h 45"/>
                <a:gd name="T24" fmla="*/ 7 w 44"/>
                <a:gd name="T25" fmla="*/ 14 h 45"/>
                <a:gd name="T26" fmla="*/ 1 w 44"/>
                <a:gd name="T27" fmla="*/ 33 h 45"/>
                <a:gd name="T28" fmla="*/ 11 w 44"/>
                <a:gd name="T29" fmla="*/ 2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45">
                  <a:moveTo>
                    <a:pt x="11" y="21"/>
                  </a:moveTo>
                  <a:cubicBezTo>
                    <a:pt x="8" y="26"/>
                    <a:pt x="7" y="32"/>
                    <a:pt x="12" y="45"/>
                  </a:cubicBezTo>
                  <a:cubicBezTo>
                    <a:pt x="12" y="38"/>
                    <a:pt x="17" y="28"/>
                    <a:pt x="20" y="25"/>
                  </a:cubicBezTo>
                  <a:cubicBezTo>
                    <a:pt x="24" y="25"/>
                    <a:pt x="28" y="29"/>
                    <a:pt x="28" y="29"/>
                  </a:cubicBezTo>
                  <a:cubicBezTo>
                    <a:pt x="28" y="25"/>
                    <a:pt x="27" y="23"/>
                    <a:pt x="26" y="20"/>
                  </a:cubicBezTo>
                  <a:cubicBezTo>
                    <a:pt x="32" y="20"/>
                    <a:pt x="41" y="21"/>
                    <a:pt x="44" y="29"/>
                  </a:cubicBezTo>
                  <a:cubicBezTo>
                    <a:pt x="40" y="17"/>
                    <a:pt x="32" y="13"/>
                    <a:pt x="28" y="13"/>
                  </a:cubicBezTo>
                  <a:cubicBezTo>
                    <a:pt x="32" y="9"/>
                    <a:pt x="32" y="9"/>
                    <a:pt x="40" y="9"/>
                  </a:cubicBezTo>
                  <a:cubicBezTo>
                    <a:pt x="28" y="0"/>
                    <a:pt x="20" y="7"/>
                    <a:pt x="17" y="11"/>
                  </a:cubicBezTo>
                  <a:cubicBezTo>
                    <a:pt x="16" y="8"/>
                    <a:pt x="16" y="4"/>
                    <a:pt x="16" y="1"/>
                  </a:cubicBezTo>
                  <a:cubicBezTo>
                    <a:pt x="16" y="1"/>
                    <a:pt x="12" y="5"/>
                    <a:pt x="11" y="10"/>
                  </a:cubicBezTo>
                  <a:cubicBezTo>
                    <a:pt x="6" y="9"/>
                    <a:pt x="1" y="5"/>
                    <a:pt x="1" y="5"/>
                  </a:cubicBezTo>
                  <a:cubicBezTo>
                    <a:pt x="3" y="7"/>
                    <a:pt x="5" y="13"/>
                    <a:pt x="7" y="14"/>
                  </a:cubicBezTo>
                  <a:cubicBezTo>
                    <a:pt x="0" y="19"/>
                    <a:pt x="1" y="33"/>
                    <a:pt x="1" y="33"/>
                  </a:cubicBezTo>
                  <a:cubicBezTo>
                    <a:pt x="5" y="26"/>
                    <a:pt x="7" y="22"/>
                    <a:pt x="1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59B335D-59FD-E147-8120-7B6F72BCF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521" y="-454486"/>
            <a:ext cx="3578387" cy="35783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D9D3C10-A8CB-FB48-810E-A86F8FF79935}"/>
              </a:ext>
            </a:extLst>
          </p:cNvPr>
          <p:cNvSpPr/>
          <p:nvPr/>
        </p:nvSpPr>
        <p:spPr>
          <a:xfrm>
            <a:off x="605078" y="528855"/>
            <a:ext cx="135314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/>
              <a:t>Requirements </a:t>
            </a:r>
            <a:endParaRPr lang="en-US" sz="23900">
              <a:effectLst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DC42F8-5F58-B54E-8A90-627C481BBAA0}"/>
              </a:ext>
            </a:extLst>
          </p:cNvPr>
          <p:cNvSpPr/>
          <p:nvPr/>
        </p:nvSpPr>
        <p:spPr>
          <a:xfrm>
            <a:off x="1010813" y="2166402"/>
            <a:ext cx="8590388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600">
                <a:solidFill>
                  <a:srgbClr val="4472C4"/>
                </a:solidFill>
                <a:latin typeface="Trebuchet MS" panose="020B0703020202090204" pitchFamily="34" charset="0"/>
              </a:rPr>
              <a:t>System Requirements​</a:t>
            </a:r>
          </a:p>
          <a:p>
            <a:pPr fontAlgn="base"/>
            <a:endParaRPr lang="en-US" sz="24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1200150" lvl="2" indent="-285750" fontAlgn="base">
              <a:buFont typeface="Wingdings" pitchFamily="2" charset="2"/>
              <a:buChar char="v"/>
            </a:pPr>
            <a:r>
              <a:rPr lang="en-US" sz="2800">
                <a:solidFill>
                  <a:srgbClr val="404040"/>
                </a:solidFill>
                <a:latin typeface="Trebuchet MS" panose="020B0703020202090204" pitchFamily="34" charset="0"/>
              </a:rPr>
              <a:t>Stable internet connection.</a:t>
            </a:r>
            <a:r>
              <a:rPr lang="en-US" sz="2800">
                <a:solidFill>
                  <a:srgbClr val="000000"/>
                </a:solidFill>
                <a:latin typeface="Trebuchet MS" panose="020B0703020202090204" pitchFamily="34" charset="0"/>
              </a:rPr>
              <a:t>​</a:t>
            </a:r>
            <a:endParaRPr lang="en-US" sz="28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1200150" lvl="2" indent="-285750" fontAlgn="base">
              <a:buFont typeface="Wingdings" pitchFamily="2" charset="2"/>
              <a:buChar char="v"/>
            </a:pPr>
            <a:r>
              <a:rPr lang="en-US" sz="2800">
                <a:solidFill>
                  <a:srgbClr val="404040"/>
                </a:solidFill>
                <a:latin typeface="Trebuchet MS" panose="020B0703020202090204" pitchFamily="34" charset="0"/>
              </a:rPr>
              <a:t>A microphone.</a:t>
            </a:r>
            <a:r>
              <a:rPr lang="en-US" sz="3200">
                <a:solidFill>
                  <a:srgbClr val="000000"/>
                </a:solidFill>
                <a:latin typeface="Trebuchet MS" panose="020B0703020202090204" pitchFamily="34" charset="0"/>
              </a:rPr>
              <a:t>​</a:t>
            </a:r>
          </a:p>
          <a:p>
            <a:pPr lvl="2" fontAlgn="base"/>
            <a:endParaRPr lang="en-US" sz="24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/>
            <a:r>
              <a:rPr lang="en-US" sz="3600">
                <a:solidFill>
                  <a:srgbClr val="4472C4"/>
                </a:solidFill>
                <a:latin typeface="Trebuchet MS" panose="020B0703020202090204" pitchFamily="34" charset="0"/>
              </a:rPr>
              <a:t>Personal Requirements</a:t>
            </a:r>
            <a:r>
              <a:rPr lang="en-US" sz="4000">
                <a:solidFill>
                  <a:srgbClr val="4472C4"/>
                </a:solidFill>
                <a:latin typeface="Trebuchet MS" panose="020B0703020202090204" pitchFamily="34" charset="0"/>
              </a:rPr>
              <a:t> </a:t>
            </a:r>
            <a:r>
              <a:rPr lang="en-US" sz="2800">
                <a:solidFill>
                  <a:srgbClr val="000000"/>
                </a:solidFill>
                <a:latin typeface="Trebuchet MS" panose="020B0703020202090204" pitchFamily="34" charset="0"/>
              </a:rPr>
              <a:t>​</a:t>
            </a:r>
          </a:p>
          <a:p>
            <a:pPr fontAlgn="base"/>
            <a:endParaRPr lang="en-US" sz="24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1200150" lvl="2" indent="-285750" fontAlgn="base">
              <a:buFont typeface="Wingdings" pitchFamily="2" charset="2"/>
              <a:buChar char="v"/>
            </a:pPr>
            <a:r>
              <a:rPr lang="en-US" sz="2800">
                <a:solidFill>
                  <a:srgbClr val="404040"/>
                </a:solidFill>
                <a:latin typeface="Trebuchet MS" panose="020B0703020202090204" pitchFamily="34" charset="0"/>
              </a:rPr>
              <a:t>Consent to capture speech audio data.</a:t>
            </a:r>
            <a:r>
              <a:rPr lang="en-US" sz="2800">
                <a:solidFill>
                  <a:srgbClr val="000000"/>
                </a:solidFill>
                <a:latin typeface="Trebuchet MS" panose="020B0703020202090204" pitchFamily="34" charset="0"/>
              </a:rPr>
              <a:t>​</a:t>
            </a:r>
            <a:endParaRPr lang="en-US" sz="28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1200150" lvl="2" indent="-285750" fontAlgn="base">
              <a:buFont typeface="Wingdings" pitchFamily="2" charset="2"/>
              <a:buChar char="v"/>
            </a:pPr>
            <a:r>
              <a:rPr lang="en-US" sz="2800">
                <a:solidFill>
                  <a:srgbClr val="404040"/>
                </a:solidFill>
                <a:latin typeface="Trebuchet MS" panose="020B0703020202090204" pitchFamily="34" charset="0"/>
              </a:rPr>
              <a:t>Clear &amp; sufficient speech volume.</a:t>
            </a:r>
            <a:r>
              <a:rPr lang="en-US" sz="3200">
                <a:solidFill>
                  <a:srgbClr val="000000"/>
                </a:solidFill>
                <a:latin typeface="Trebuchet MS" panose="020B0703020202090204" pitchFamily="34" charset="0"/>
              </a:rPr>
              <a:t>​</a:t>
            </a:r>
          </a:p>
          <a:p>
            <a:pPr lvl="2" fontAlgn="base"/>
            <a:endParaRPr lang="en-US" sz="24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/>
            <a:r>
              <a:rPr lang="en-US" sz="3600">
                <a:solidFill>
                  <a:srgbClr val="4472C4"/>
                </a:solidFill>
                <a:latin typeface="Trebuchet MS" panose="020B0703020202090204" pitchFamily="34" charset="0"/>
              </a:rPr>
              <a:t>Software Requirements</a:t>
            </a:r>
            <a:r>
              <a:rPr lang="en-US" sz="4000">
                <a:solidFill>
                  <a:srgbClr val="4472C4"/>
                </a:solidFill>
                <a:latin typeface="Trebuchet MS" panose="020B0703020202090204" pitchFamily="34" charset="0"/>
              </a:rPr>
              <a:t> </a:t>
            </a:r>
          </a:p>
          <a:p>
            <a:pPr fontAlgn="base"/>
            <a:endParaRPr lang="en-US" sz="24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1200150" lvl="2" indent="-285750" fontAlgn="base">
              <a:buFont typeface="Wingdings" pitchFamily="2" charset="2"/>
              <a:buChar char="v"/>
            </a:pPr>
            <a:r>
              <a:rPr lang="en-US" sz="2800">
                <a:solidFill>
                  <a:srgbClr val="404040"/>
                </a:solidFill>
                <a:latin typeface="Trebuchet MS" panose="020B0703020202090204" pitchFamily="34" charset="0"/>
              </a:rPr>
              <a:t>Web browser with microphone access.</a:t>
            </a:r>
            <a:r>
              <a:rPr lang="en-US" sz="3200">
                <a:solidFill>
                  <a:srgbClr val="000000"/>
                </a:solidFill>
                <a:latin typeface="Trebuchet MS" panose="020B0703020202090204" pitchFamily="34" charset="0"/>
              </a:rPr>
              <a:t>​</a:t>
            </a:r>
            <a:br>
              <a:rPr lang="en-US" sz="3200">
                <a:solidFill>
                  <a:srgbClr val="000000"/>
                </a:solidFill>
                <a:latin typeface="Trebuchet MS" panose="020B0703020202090204" pitchFamily="34" charset="0"/>
              </a:rPr>
            </a:br>
            <a:r>
              <a:rPr lang="en-US" sz="2400">
                <a:solidFill>
                  <a:srgbClr val="000000"/>
                </a:solidFill>
                <a:latin typeface="Trebuchet MS" panose="020B0703020202090204" pitchFamily="34" charset="0"/>
              </a:rPr>
              <a:t>​</a:t>
            </a:r>
            <a:endParaRPr lang="en-US" sz="2400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912892-A375-6947-8619-D0D44ABAB34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EAB5365-1586-8C48-B1C9-CD976BB97053}" type="datetime1">
              <a:rPr lang="en-US" smtClean="0"/>
              <a:t>5/26/2025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E6AA8-000D-9F4D-B646-E10ED83FF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6294EFDB-E020-75A7-D3B4-96911D9A9FB3}"/>
              </a:ext>
            </a:extLst>
          </p:cNvPr>
          <p:cNvSpPr txBox="1">
            <a:spLocks/>
          </p:cNvSpPr>
          <p:nvPr/>
        </p:nvSpPr>
        <p:spPr>
          <a:xfrm>
            <a:off x="3310269" y="9676565"/>
            <a:ext cx="839994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400">
                <a:solidFill>
                  <a:srgbClr val="93989C"/>
                </a:solidFill>
                <a:cs typeface="Poppins" panose="00000500000000000000" pitchFamily="2" charset="0"/>
              </a:rPr>
              <a:t>IT2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1223594   |   </a:t>
            </a:r>
            <a:r>
              <a:rPr lang="en-US">
                <a:solidFill>
                  <a:srgbClr val="93989C"/>
                </a:solidFill>
                <a:cs typeface="Poppins" panose="00000500000000000000" pitchFamily="2" charset="0"/>
              </a:rPr>
              <a:t>Thalangama T.P.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 |  24-25J-233</a:t>
            </a:r>
            <a:endParaRPr lang="en-US">
              <a:solidFill>
                <a:srgbClr val="93989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6A9503-97F2-1490-1990-701E4D019A2F}"/>
              </a:ext>
            </a:extLst>
          </p:cNvPr>
          <p:cNvSpPr/>
          <p:nvPr/>
        </p:nvSpPr>
        <p:spPr>
          <a:xfrm>
            <a:off x="9257520" y="2142528"/>
            <a:ext cx="8590388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600">
                <a:solidFill>
                  <a:srgbClr val="4472C4"/>
                </a:solidFill>
                <a:latin typeface="Trebuchet MS" panose="020B0703020202090204" pitchFamily="34" charset="0"/>
              </a:rPr>
              <a:t>Functional Requirements​</a:t>
            </a:r>
          </a:p>
          <a:p>
            <a:pPr fontAlgn="base"/>
            <a:endParaRPr lang="en-US" sz="24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1200150" lvl="2" indent="-285750" fontAlgn="base">
              <a:buFont typeface="Wingdings" pitchFamily="2" charset="2"/>
              <a:buChar char="v"/>
            </a:pPr>
            <a:r>
              <a:rPr lang="en-US" sz="2800">
                <a:solidFill>
                  <a:srgbClr val="404040"/>
                </a:solidFill>
                <a:latin typeface="Trebuchet MS" panose="020B0703020202090204" pitchFamily="34" charset="0"/>
              </a:rPr>
              <a:t>Automated speech pace detection.</a:t>
            </a:r>
            <a:r>
              <a:rPr lang="en-US" sz="2800">
                <a:solidFill>
                  <a:srgbClr val="000000"/>
                </a:solidFill>
                <a:latin typeface="Trebuchet MS" panose="020B0703020202090204" pitchFamily="34" charset="0"/>
              </a:rPr>
              <a:t>​</a:t>
            </a:r>
            <a:endParaRPr lang="en-US" sz="28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1200150" lvl="2" indent="-285750" fontAlgn="base">
              <a:buFont typeface="Wingdings" pitchFamily="2" charset="2"/>
              <a:buChar char="v"/>
            </a:pPr>
            <a:r>
              <a:rPr lang="en-US" sz="2800">
                <a:solidFill>
                  <a:srgbClr val="404040"/>
                </a:solidFill>
                <a:latin typeface="Trebuchet MS" panose="020B0703020202090204" pitchFamily="34" charset="0"/>
              </a:rPr>
              <a:t>Customized speech pace for each individual</a:t>
            </a:r>
            <a:r>
              <a:rPr lang="en-US" sz="3200">
                <a:solidFill>
                  <a:srgbClr val="404040"/>
                </a:solidFill>
                <a:latin typeface="Trebuchet MS" panose="020B0703020202090204" pitchFamily="34" charset="0"/>
              </a:rPr>
              <a:t>.</a:t>
            </a:r>
            <a:r>
              <a:rPr lang="en-US" sz="3200">
                <a:solidFill>
                  <a:srgbClr val="000000"/>
                </a:solidFill>
                <a:latin typeface="Trebuchet MS" panose="020B0703020202090204" pitchFamily="34" charset="0"/>
              </a:rPr>
              <a:t>​</a:t>
            </a:r>
          </a:p>
          <a:p>
            <a:pPr lvl="2" fontAlgn="base"/>
            <a:endParaRPr lang="en-US" sz="24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/>
            <a:r>
              <a:rPr lang="en-US" sz="3600">
                <a:solidFill>
                  <a:srgbClr val="4472C4"/>
                </a:solidFill>
                <a:latin typeface="Trebuchet MS" panose="020B0703020202090204" pitchFamily="34" charset="0"/>
              </a:rPr>
              <a:t>Non-functional Requirements </a:t>
            </a:r>
            <a:r>
              <a:rPr lang="en-US" sz="3600">
                <a:solidFill>
                  <a:srgbClr val="000000"/>
                </a:solidFill>
                <a:latin typeface="Trebuchet MS" panose="020B0703020202090204" pitchFamily="34" charset="0"/>
              </a:rPr>
              <a:t>​</a:t>
            </a:r>
          </a:p>
          <a:p>
            <a:pPr fontAlgn="base"/>
            <a:endParaRPr lang="en-US" sz="24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1200150" lvl="2" indent="-285750" fontAlgn="base">
              <a:buFont typeface="Wingdings" pitchFamily="2" charset="2"/>
              <a:buChar char="v"/>
            </a:pPr>
            <a:r>
              <a:rPr lang="en-US" sz="2800">
                <a:solidFill>
                  <a:srgbClr val="404040"/>
                </a:solidFill>
                <a:latin typeface="Trebuchet MS" panose="020B0703020202090204" pitchFamily="34" charset="0"/>
              </a:rPr>
              <a:t>Speech pace accuracy.</a:t>
            </a:r>
            <a:r>
              <a:rPr lang="en-US" sz="2800">
                <a:solidFill>
                  <a:srgbClr val="000000"/>
                </a:solidFill>
                <a:latin typeface="Trebuchet MS" panose="020B0703020202090204" pitchFamily="34" charset="0"/>
              </a:rPr>
              <a:t>​</a:t>
            </a:r>
            <a:endParaRPr lang="en-US" sz="28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1200150" lvl="2" indent="-285750" fontAlgn="base">
              <a:buFont typeface="Wingdings" pitchFamily="2" charset="2"/>
              <a:buChar char="v"/>
            </a:pPr>
            <a:r>
              <a:rPr lang="en-US" sz="2800">
                <a:solidFill>
                  <a:srgbClr val="404040"/>
                </a:solidFill>
                <a:latin typeface="Trebuchet MS" panose="020B0703020202090204" pitchFamily="34" charset="0"/>
              </a:rPr>
              <a:t>Reliability &amp; availability .</a:t>
            </a:r>
            <a:r>
              <a:rPr lang="en-US" sz="2800">
                <a:solidFill>
                  <a:srgbClr val="000000"/>
                </a:solidFill>
                <a:latin typeface="Trebuchet MS" panose="020B0703020202090204" pitchFamily="34" charset="0"/>
              </a:rPr>
              <a:t>​</a:t>
            </a:r>
          </a:p>
          <a:p>
            <a:pPr lvl="2" fontAlgn="base"/>
            <a:endParaRPr lang="en-US" sz="2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575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CF3C6E4C-8FA1-4853-8C5D-81E11476C499}"/>
              </a:ext>
            </a:extLst>
          </p:cNvPr>
          <p:cNvGrpSpPr/>
          <p:nvPr/>
        </p:nvGrpSpPr>
        <p:grpSpPr>
          <a:xfrm>
            <a:off x="15353144" y="7431937"/>
            <a:ext cx="687560" cy="687560"/>
            <a:chOff x="5492751" y="2584451"/>
            <a:chExt cx="244475" cy="244475"/>
          </a:xfrm>
          <a:solidFill>
            <a:schemeClr val="bg1"/>
          </a:solidFill>
        </p:grpSpPr>
        <p:sp>
          <p:nvSpPr>
            <p:cNvPr id="76" name="Freeform 167">
              <a:extLst>
                <a:ext uri="{FF2B5EF4-FFF2-40B4-BE49-F238E27FC236}">
                  <a16:creationId xmlns:a16="http://schemas.microsoft.com/office/drawing/2014/main" id="{72456BD5-AE8D-4EC2-BAE0-B094B1EA1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9738" y="2700338"/>
              <a:ext cx="217488" cy="128588"/>
            </a:xfrm>
            <a:custGeom>
              <a:avLst/>
              <a:gdLst>
                <a:gd name="T0" fmla="*/ 39 w 58"/>
                <a:gd name="T1" fmla="*/ 23 h 34"/>
                <a:gd name="T2" fmla="*/ 25 w 58"/>
                <a:gd name="T3" fmla="*/ 0 h 34"/>
                <a:gd name="T4" fmla="*/ 17 w 58"/>
                <a:gd name="T5" fmla="*/ 0 h 34"/>
                <a:gd name="T6" fmla="*/ 29 w 58"/>
                <a:gd name="T7" fmla="*/ 22 h 34"/>
                <a:gd name="T8" fmla="*/ 0 w 58"/>
                <a:gd name="T9" fmla="*/ 34 h 34"/>
                <a:gd name="T10" fmla="*/ 58 w 58"/>
                <a:gd name="T11" fmla="*/ 34 h 34"/>
                <a:gd name="T12" fmla="*/ 39 w 58"/>
                <a:gd name="T13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39" y="23"/>
                  </a:moveTo>
                  <a:cubicBezTo>
                    <a:pt x="37" y="18"/>
                    <a:pt x="31" y="8"/>
                    <a:pt x="25" y="0"/>
                  </a:cubicBezTo>
                  <a:cubicBezTo>
                    <a:pt x="25" y="0"/>
                    <a:pt x="17" y="0"/>
                    <a:pt x="17" y="0"/>
                  </a:cubicBezTo>
                  <a:cubicBezTo>
                    <a:pt x="22" y="6"/>
                    <a:pt x="27" y="15"/>
                    <a:pt x="29" y="22"/>
                  </a:cubicBezTo>
                  <a:cubicBezTo>
                    <a:pt x="16" y="23"/>
                    <a:pt x="5" y="27"/>
                    <a:pt x="0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4" y="28"/>
                    <a:pt x="48" y="24"/>
                    <a:pt x="3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  <p:sp>
          <p:nvSpPr>
            <p:cNvPr id="77" name="Freeform 168">
              <a:extLst>
                <a:ext uri="{FF2B5EF4-FFF2-40B4-BE49-F238E27FC236}">
                  <a16:creationId xmlns:a16="http://schemas.microsoft.com/office/drawing/2014/main" id="{9D681EDC-918F-402C-86B8-EB82A6D79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2751" y="2584451"/>
              <a:ext cx="165100" cy="168275"/>
            </a:xfrm>
            <a:custGeom>
              <a:avLst/>
              <a:gdLst>
                <a:gd name="T0" fmla="*/ 11 w 44"/>
                <a:gd name="T1" fmla="*/ 21 h 45"/>
                <a:gd name="T2" fmla="*/ 12 w 44"/>
                <a:gd name="T3" fmla="*/ 45 h 45"/>
                <a:gd name="T4" fmla="*/ 20 w 44"/>
                <a:gd name="T5" fmla="*/ 25 h 45"/>
                <a:gd name="T6" fmla="*/ 28 w 44"/>
                <a:gd name="T7" fmla="*/ 29 h 45"/>
                <a:gd name="T8" fmla="*/ 26 w 44"/>
                <a:gd name="T9" fmla="*/ 20 h 45"/>
                <a:gd name="T10" fmla="*/ 44 w 44"/>
                <a:gd name="T11" fmla="*/ 29 h 45"/>
                <a:gd name="T12" fmla="*/ 28 w 44"/>
                <a:gd name="T13" fmla="*/ 13 h 45"/>
                <a:gd name="T14" fmla="*/ 40 w 44"/>
                <a:gd name="T15" fmla="*/ 9 h 45"/>
                <a:gd name="T16" fmla="*/ 17 w 44"/>
                <a:gd name="T17" fmla="*/ 11 h 45"/>
                <a:gd name="T18" fmla="*/ 16 w 44"/>
                <a:gd name="T19" fmla="*/ 1 h 45"/>
                <a:gd name="T20" fmla="*/ 11 w 44"/>
                <a:gd name="T21" fmla="*/ 10 h 45"/>
                <a:gd name="T22" fmla="*/ 1 w 44"/>
                <a:gd name="T23" fmla="*/ 5 h 45"/>
                <a:gd name="T24" fmla="*/ 7 w 44"/>
                <a:gd name="T25" fmla="*/ 14 h 45"/>
                <a:gd name="T26" fmla="*/ 1 w 44"/>
                <a:gd name="T27" fmla="*/ 33 h 45"/>
                <a:gd name="T28" fmla="*/ 11 w 44"/>
                <a:gd name="T29" fmla="*/ 2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45">
                  <a:moveTo>
                    <a:pt x="11" y="21"/>
                  </a:moveTo>
                  <a:cubicBezTo>
                    <a:pt x="8" y="26"/>
                    <a:pt x="7" y="32"/>
                    <a:pt x="12" y="45"/>
                  </a:cubicBezTo>
                  <a:cubicBezTo>
                    <a:pt x="12" y="38"/>
                    <a:pt x="17" y="28"/>
                    <a:pt x="20" y="25"/>
                  </a:cubicBezTo>
                  <a:cubicBezTo>
                    <a:pt x="24" y="25"/>
                    <a:pt x="28" y="29"/>
                    <a:pt x="28" y="29"/>
                  </a:cubicBezTo>
                  <a:cubicBezTo>
                    <a:pt x="28" y="25"/>
                    <a:pt x="27" y="23"/>
                    <a:pt x="26" y="20"/>
                  </a:cubicBezTo>
                  <a:cubicBezTo>
                    <a:pt x="32" y="20"/>
                    <a:pt x="41" y="21"/>
                    <a:pt x="44" y="29"/>
                  </a:cubicBezTo>
                  <a:cubicBezTo>
                    <a:pt x="40" y="17"/>
                    <a:pt x="32" y="13"/>
                    <a:pt x="28" y="13"/>
                  </a:cubicBezTo>
                  <a:cubicBezTo>
                    <a:pt x="32" y="9"/>
                    <a:pt x="32" y="9"/>
                    <a:pt x="40" y="9"/>
                  </a:cubicBezTo>
                  <a:cubicBezTo>
                    <a:pt x="28" y="0"/>
                    <a:pt x="20" y="7"/>
                    <a:pt x="17" y="11"/>
                  </a:cubicBezTo>
                  <a:cubicBezTo>
                    <a:pt x="16" y="8"/>
                    <a:pt x="16" y="4"/>
                    <a:pt x="16" y="1"/>
                  </a:cubicBezTo>
                  <a:cubicBezTo>
                    <a:pt x="16" y="1"/>
                    <a:pt x="12" y="5"/>
                    <a:pt x="11" y="10"/>
                  </a:cubicBezTo>
                  <a:cubicBezTo>
                    <a:pt x="6" y="9"/>
                    <a:pt x="1" y="5"/>
                    <a:pt x="1" y="5"/>
                  </a:cubicBezTo>
                  <a:cubicBezTo>
                    <a:pt x="3" y="7"/>
                    <a:pt x="5" y="13"/>
                    <a:pt x="7" y="14"/>
                  </a:cubicBezTo>
                  <a:cubicBezTo>
                    <a:pt x="0" y="19"/>
                    <a:pt x="1" y="33"/>
                    <a:pt x="1" y="33"/>
                  </a:cubicBezTo>
                  <a:cubicBezTo>
                    <a:pt x="5" y="26"/>
                    <a:pt x="7" y="22"/>
                    <a:pt x="1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59B335D-59FD-E147-8120-7B6F72BCF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521" y="-454486"/>
            <a:ext cx="3578387" cy="35783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D9D3C10-A8CB-FB48-810E-A86F8FF79935}"/>
              </a:ext>
            </a:extLst>
          </p:cNvPr>
          <p:cNvSpPr/>
          <p:nvPr/>
        </p:nvSpPr>
        <p:spPr>
          <a:xfrm>
            <a:off x="738081" y="545480"/>
            <a:ext cx="111324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/>
              <a:t>Work Breakdown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E6E0A4-8CB8-BAB6-E8B9-4EEA21BBED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2688" y="2343782"/>
            <a:ext cx="15302623" cy="739773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CE8E14-150C-8040-8818-4383A24D4E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B0AFFB4-3BAA-6E4F-92F0-8A46CBF3550A}" type="datetime1">
              <a:rPr lang="en-US" smtClean="0"/>
              <a:t>5/26/2025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8B22B6-1BEB-8842-98E9-3D2C45510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99A215-7EFE-230B-61ED-677564409C76}"/>
              </a:ext>
            </a:extLst>
          </p:cNvPr>
          <p:cNvSpPr txBox="1">
            <a:spLocks/>
          </p:cNvSpPr>
          <p:nvPr/>
        </p:nvSpPr>
        <p:spPr>
          <a:xfrm>
            <a:off x="3310269" y="9676565"/>
            <a:ext cx="839994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400">
                <a:solidFill>
                  <a:srgbClr val="93989C"/>
                </a:solidFill>
                <a:cs typeface="Poppins" panose="00000500000000000000" pitchFamily="2" charset="0"/>
              </a:rPr>
              <a:t>IT2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1223594   |   </a:t>
            </a:r>
            <a:r>
              <a:rPr lang="en-US">
                <a:solidFill>
                  <a:srgbClr val="93989C"/>
                </a:solidFill>
                <a:cs typeface="Poppins" panose="00000500000000000000" pitchFamily="2" charset="0"/>
              </a:rPr>
              <a:t>Thalangama T.P.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 |  24-25J-233</a:t>
            </a:r>
            <a:endParaRPr lang="en-US">
              <a:solidFill>
                <a:srgbClr val="9398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870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CF3C6E4C-8FA1-4853-8C5D-81E11476C499}"/>
              </a:ext>
            </a:extLst>
          </p:cNvPr>
          <p:cNvGrpSpPr/>
          <p:nvPr/>
        </p:nvGrpSpPr>
        <p:grpSpPr>
          <a:xfrm>
            <a:off x="15353144" y="7431937"/>
            <a:ext cx="687560" cy="687560"/>
            <a:chOff x="5492751" y="2584451"/>
            <a:chExt cx="244475" cy="244475"/>
          </a:xfrm>
          <a:solidFill>
            <a:schemeClr val="bg1"/>
          </a:solidFill>
        </p:grpSpPr>
        <p:sp>
          <p:nvSpPr>
            <p:cNvPr id="76" name="Freeform 167">
              <a:extLst>
                <a:ext uri="{FF2B5EF4-FFF2-40B4-BE49-F238E27FC236}">
                  <a16:creationId xmlns:a16="http://schemas.microsoft.com/office/drawing/2014/main" id="{72456BD5-AE8D-4EC2-BAE0-B094B1EA1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9738" y="2700338"/>
              <a:ext cx="217488" cy="128588"/>
            </a:xfrm>
            <a:custGeom>
              <a:avLst/>
              <a:gdLst>
                <a:gd name="T0" fmla="*/ 39 w 58"/>
                <a:gd name="T1" fmla="*/ 23 h 34"/>
                <a:gd name="T2" fmla="*/ 25 w 58"/>
                <a:gd name="T3" fmla="*/ 0 h 34"/>
                <a:gd name="T4" fmla="*/ 17 w 58"/>
                <a:gd name="T5" fmla="*/ 0 h 34"/>
                <a:gd name="T6" fmla="*/ 29 w 58"/>
                <a:gd name="T7" fmla="*/ 22 h 34"/>
                <a:gd name="T8" fmla="*/ 0 w 58"/>
                <a:gd name="T9" fmla="*/ 34 h 34"/>
                <a:gd name="T10" fmla="*/ 58 w 58"/>
                <a:gd name="T11" fmla="*/ 34 h 34"/>
                <a:gd name="T12" fmla="*/ 39 w 58"/>
                <a:gd name="T13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39" y="23"/>
                  </a:moveTo>
                  <a:cubicBezTo>
                    <a:pt x="37" y="18"/>
                    <a:pt x="31" y="8"/>
                    <a:pt x="25" y="0"/>
                  </a:cubicBezTo>
                  <a:cubicBezTo>
                    <a:pt x="25" y="0"/>
                    <a:pt x="17" y="0"/>
                    <a:pt x="17" y="0"/>
                  </a:cubicBezTo>
                  <a:cubicBezTo>
                    <a:pt x="22" y="6"/>
                    <a:pt x="27" y="15"/>
                    <a:pt x="29" y="22"/>
                  </a:cubicBezTo>
                  <a:cubicBezTo>
                    <a:pt x="16" y="23"/>
                    <a:pt x="5" y="27"/>
                    <a:pt x="0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4" y="28"/>
                    <a:pt x="48" y="24"/>
                    <a:pt x="3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  <p:sp>
          <p:nvSpPr>
            <p:cNvPr id="77" name="Freeform 168">
              <a:extLst>
                <a:ext uri="{FF2B5EF4-FFF2-40B4-BE49-F238E27FC236}">
                  <a16:creationId xmlns:a16="http://schemas.microsoft.com/office/drawing/2014/main" id="{9D681EDC-918F-402C-86B8-EB82A6D79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2751" y="2584451"/>
              <a:ext cx="165100" cy="168275"/>
            </a:xfrm>
            <a:custGeom>
              <a:avLst/>
              <a:gdLst>
                <a:gd name="T0" fmla="*/ 11 w 44"/>
                <a:gd name="T1" fmla="*/ 21 h 45"/>
                <a:gd name="T2" fmla="*/ 12 w 44"/>
                <a:gd name="T3" fmla="*/ 45 h 45"/>
                <a:gd name="T4" fmla="*/ 20 w 44"/>
                <a:gd name="T5" fmla="*/ 25 h 45"/>
                <a:gd name="T6" fmla="*/ 28 w 44"/>
                <a:gd name="T7" fmla="*/ 29 h 45"/>
                <a:gd name="T8" fmla="*/ 26 w 44"/>
                <a:gd name="T9" fmla="*/ 20 h 45"/>
                <a:gd name="T10" fmla="*/ 44 w 44"/>
                <a:gd name="T11" fmla="*/ 29 h 45"/>
                <a:gd name="T12" fmla="*/ 28 w 44"/>
                <a:gd name="T13" fmla="*/ 13 h 45"/>
                <a:gd name="T14" fmla="*/ 40 w 44"/>
                <a:gd name="T15" fmla="*/ 9 h 45"/>
                <a:gd name="T16" fmla="*/ 17 w 44"/>
                <a:gd name="T17" fmla="*/ 11 h 45"/>
                <a:gd name="T18" fmla="*/ 16 w 44"/>
                <a:gd name="T19" fmla="*/ 1 h 45"/>
                <a:gd name="T20" fmla="*/ 11 w 44"/>
                <a:gd name="T21" fmla="*/ 10 h 45"/>
                <a:gd name="T22" fmla="*/ 1 w 44"/>
                <a:gd name="T23" fmla="*/ 5 h 45"/>
                <a:gd name="T24" fmla="*/ 7 w 44"/>
                <a:gd name="T25" fmla="*/ 14 h 45"/>
                <a:gd name="T26" fmla="*/ 1 w 44"/>
                <a:gd name="T27" fmla="*/ 33 h 45"/>
                <a:gd name="T28" fmla="*/ 11 w 44"/>
                <a:gd name="T29" fmla="*/ 2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45">
                  <a:moveTo>
                    <a:pt x="11" y="21"/>
                  </a:moveTo>
                  <a:cubicBezTo>
                    <a:pt x="8" y="26"/>
                    <a:pt x="7" y="32"/>
                    <a:pt x="12" y="45"/>
                  </a:cubicBezTo>
                  <a:cubicBezTo>
                    <a:pt x="12" y="38"/>
                    <a:pt x="17" y="28"/>
                    <a:pt x="20" y="25"/>
                  </a:cubicBezTo>
                  <a:cubicBezTo>
                    <a:pt x="24" y="25"/>
                    <a:pt x="28" y="29"/>
                    <a:pt x="28" y="29"/>
                  </a:cubicBezTo>
                  <a:cubicBezTo>
                    <a:pt x="28" y="25"/>
                    <a:pt x="27" y="23"/>
                    <a:pt x="26" y="20"/>
                  </a:cubicBezTo>
                  <a:cubicBezTo>
                    <a:pt x="32" y="20"/>
                    <a:pt x="41" y="21"/>
                    <a:pt x="44" y="29"/>
                  </a:cubicBezTo>
                  <a:cubicBezTo>
                    <a:pt x="40" y="17"/>
                    <a:pt x="32" y="13"/>
                    <a:pt x="28" y="13"/>
                  </a:cubicBezTo>
                  <a:cubicBezTo>
                    <a:pt x="32" y="9"/>
                    <a:pt x="32" y="9"/>
                    <a:pt x="40" y="9"/>
                  </a:cubicBezTo>
                  <a:cubicBezTo>
                    <a:pt x="28" y="0"/>
                    <a:pt x="20" y="7"/>
                    <a:pt x="17" y="11"/>
                  </a:cubicBezTo>
                  <a:cubicBezTo>
                    <a:pt x="16" y="8"/>
                    <a:pt x="16" y="4"/>
                    <a:pt x="16" y="1"/>
                  </a:cubicBezTo>
                  <a:cubicBezTo>
                    <a:pt x="16" y="1"/>
                    <a:pt x="12" y="5"/>
                    <a:pt x="11" y="10"/>
                  </a:cubicBezTo>
                  <a:cubicBezTo>
                    <a:pt x="6" y="9"/>
                    <a:pt x="1" y="5"/>
                    <a:pt x="1" y="5"/>
                  </a:cubicBezTo>
                  <a:cubicBezTo>
                    <a:pt x="3" y="7"/>
                    <a:pt x="5" y="13"/>
                    <a:pt x="7" y="14"/>
                  </a:cubicBezTo>
                  <a:cubicBezTo>
                    <a:pt x="0" y="19"/>
                    <a:pt x="1" y="33"/>
                    <a:pt x="1" y="33"/>
                  </a:cubicBezTo>
                  <a:cubicBezTo>
                    <a:pt x="5" y="26"/>
                    <a:pt x="7" y="22"/>
                    <a:pt x="1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59B335D-59FD-E147-8120-7B6F72BCF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521" y="-454486"/>
            <a:ext cx="3578387" cy="35783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D9D3C10-A8CB-FB48-810E-A86F8FF79935}"/>
              </a:ext>
            </a:extLst>
          </p:cNvPr>
          <p:cNvSpPr/>
          <p:nvPr/>
        </p:nvSpPr>
        <p:spPr>
          <a:xfrm>
            <a:off x="738081" y="545480"/>
            <a:ext cx="111324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/>
              <a:t>Gannt Chart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4845FE-A0A4-EA40-8437-398ABF5EFEC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78E7A1E-88D5-374B-9777-9ECDA6E260A9}" type="datetime1">
              <a:rPr lang="en-US" smtClean="0"/>
              <a:t>5/26/2025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2F32C-0370-4849-8D0A-EF864A291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67036728-D916-4D1F-7651-0794B29F1780}"/>
              </a:ext>
            </a:extLst>
          </p:cNvPr>
          <p:cNvSpPr txBox="1">
            <a:spLocks/>
          </p:cNvSpPr>
          <p:nvPr/>
        </p:nvSpPr>
        <p:spPr>
          <a:xfrm>
            <a:off x="3310269" y="9676565"/>
            <a:ext cx="839994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400">
                <a:solidFill>
                  <a:srgbClr val="93989C"/>
                </a:solidFill>
                <a:cs typeface="Poppins" panose="00000500000000000000" pitchFamily="2" charset="0"/>
              </a:rPr>
              <a:t>IT2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1223594   |   </a:t>
            </a:r>
            <a:r>
              <a:rPr lang="en-US">
                <a:solidFill>
                  <a:srgbClr val="93989C"/>
                </a:solidFill>
                <a:cs typeface="Poppins" panose="00000500000000000000" pitchFamily="2" charset="0"/>
              </a:rPr>
              <a:t>Thalangama T.P.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 |  24-25J-233</a:t>
            </a:r>
            <a:endParaRPr lang="en-US">
              <a:solidFill>
                <a:srgbClr val="93989C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13AF23-E687-B533-59A3-E6419FA0B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215" y="2574176"/>
            <a:ext cx="14458590" cy="613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563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CF3C6E4C-8FA1-4853-8C5D-81E11476C499}"/>
              </a:ext>
            </a:extLst>
          </p:cNvPr>
          <p:cNvGrpSpPr/>
          <p:nvPr/>
        </p:nvGrpSpPr>
        <p:grpSpPr>
          <a:xfrm>
            <a:off x="15353144" y="7431937"/>
            <a:ext cx="687560" cy="687560"/>
            <a:chOff x="5492751" y="2584451"/>
            <a:chExt cx="244475" cy="244475"/>
          </a:xfrm>
          <a:solidFill>
            <a:schemeClr val="bg1"/>
          </a:solidFill>
        </p:grpSpPr>
        <p:sp>
          <p:nvSpPr>
            <p:cNvPr id="76" name="Freeform 167">
              <a:extLst>
                <a:ext uri="{FF2B5EF4-FFF2-40B4-BE49-F238E27FC236}">
                  <a16:creationId xmlns:a16="http://schemas.microsoft.com/office/drawing/2014/main" id="{72456BD5-AE8D-4EC2-BAE0-B094B1EA1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9738" y="2700338"/>
              <a:ext cx="217488" cy="128588"/>
            </a:xfrm>
            <a:custGeom>
              <a:avLst/>
              <a:gdLst>
                <a:gd name="T0" fmla="*/ 39 w 58"/>
                <a:gd name="T1" fmla="*/ 23 h 34"/>
                <a:gd name="T2" fmla="*/ 25 w 58"/>
                <a:gd name="T3" fmla="*/ 0 h 34"/>
                <a:gd name="T4" fmla="*/ 17 w 58"/>
                <a:gd name="T5" fmla="*/ 0 h 34"/>
                <a:gd name="T6" fmla="*/ 29 w 58"/>
                <a:gd name="T7" fmla="*/ 22 h 34"/>
                <a:gd name="T8" fmla="*/ 0 w 58"/>
                <a:gd name="T9" fmla="*/ 34 h 34"/>
                <a:gd name="T10" fmla="*/ 58 w 58"/>
                <a:gd name="T11" fmla="*/ 34 h 34"/>
                <a:gd name="T12" fmla="*/ 39 w 58"/>
                <a:gd name="T13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39" y="23"/>
                  </a:moveTo>
                  <a:cubicBezTo>
                    <a:pt x="37" y="18"/>
                    <a:pt x="31" y="8"/>
                    <a:pt x="25" y="0"/>
                  </a:cubicBezTo>
                  <a:cubicBezTo>
                    <a:pt x="25" y="0"/>
                    <a:pt x="17" y="0"/>
                    <a:pt x="17" y="0"/>
                  </a:cubicBezTo>
                  <a:cubicBezTo>
                    <a:pt x="22" y="6"/>
                    <a:pt x="27" y="15"/>
                    <a:pt x="29" y="22"/>
                  </a:cubicBezTo>
                  <a:cubicBezTo>
                    <a:pt x="16" y="23"/>
                    <a:pt x="5" y="27"/>
                    <a:pt x="0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4" y="28"/>
                    <a:pt x="48" y="24"/>
                    <a:pt x="3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  <p:sp>
          <p:nvSpPr>
            <p:cNvPr id="77" name="Freeform 168">
              <a:extLst>
                <a:ext uri="{FF2B5EF4-FFF2-40B4-BE49-F238E27FC236}">
                  <a16:creationId xmlns:a16="http://schemas.microsoft.com/office/drawing/2014/main" id="{9D681EDC-918F-402C-86B8-EB82A6D79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2751" y="2584451"/>
              <a:ext cx="165100" cy="168275"/>
            </a:xfrm>
            <a:custGeom>
              <a:avLst/>
              <a:gdLst>
                <a:gd name="T0" fmla="*/ 11 w 44"/>
                <a:gd name="T1" fmla="*/ 21 h 45"/>
                <a:gd name="T2" fmla="*/ 12 w 44"/>
                <a:gd name="T3" fmla="*/ 45 h 45"/>
                <a:gd name="T4" fmla="*/ 20 w 44"/>
                <a:gd name="T5" fmla="*/ 25 h 45"/>
                <a:gd name="T6" fmla="*/ 28 w 44"/>
                <a:gd name="T7" fmla="*/ 29 h 45"/>
                <a:gd name="T8" fmla="*/ 26 w 44"/>
                <a:gd name="T9" fmla="*/ 20 h 45"/>
                <a:gd name="T10" fmla="*/ 44 w 44"/>
                <a:gd name="T11" fmla="*/ 29 h 45"/>
                <a:gd name="T12" fmla="*/ 28 w 44"/>
                <a:gd name="T13" fmla="*/ 13 h 45"/>
                <a:gd name="T14" fmla="*/ 40 w 44"/>
                <a:gd name="T15" fmla="*/ 9 h 45"/>
                <a:gd name="T16" fmla="*/ 17 w 44"/>
                <a:gd name="T17" fmla="*/ 11 h 45"/>
                <a:gd name="T18" fmla="*/ 16 w 44"/>
                <a:gd name="T19" fmla="*/ 1 h 45"/>
                <a:gd name="T20" fmla="*/ 11 w 44"/>
                <a:gd name="T21" fmla="*/ 10 h 45"/>
                <a:gd name="T22" fmla="*/ 1 w 44"/>
                <a:gd name="T23" fmla="*/ 5 h 45"/>
                <a:gd name="T24" fmla="*/ 7 w 44"/>
                <a:gd name="T25" fmla="*/ 14 h 45"/>
                <a:gd name="T26" fmla="*/ 1 w 44"/>
                <a:gd name="T27" fmla="*/ 33 h 45"/>
                <a:gd name="T28" fmla="*/ 11 w 44"/>
                <a:gd name="T29" fmla="*/ 2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45">
                  <a:moveTo>
                    <a:pt x="11" y="21"/>
                  </a:moveTo>
                  <a:cubicBezTo>
                    <a:pt x="8" y="26"/>
                    <a:pt x="7" y="32"/>
                    <a:pt x="12" y="45"/>
                  </a:cubicBezTo>
                  <a:cubicBezTo>
                    <a:pt x="12" y="38"/>
                    <a:pt x="17" y="28"/>
                    <a:pt x="20" y="25"/>
                  </a:cubicBezTo>
                  <a:cubicBezTo>
                    <a:pt x="24" y="25"/>
                    <a:pt x="28" y="29"/>
                    <a:pt x="28" y="29"/>
                  </a:cubicBezTo>
                  <a:cubicBezTo>
                    <a:pt x="28" y="25"/>
                    <a:pt x="27" y="23"/>
                    <a:pt x="26" y="20"/>
                  </a:cubicBezTo>
                  <a:cubicBezTo>
                    <a:pt x="32" y="20"/>
                    <a:pt x="41" y="21"/>
                    <a:pt x="44" y="29"/>
                  </a:cubicBezTo>
                  <a:cubicBezTo>
                    <a:pt x="40" y="17"/>
                    <a:pt x="32" y="13"/>
                    <a:pt x="28" y="13"/>
                  </a:cubicBezTo>
                  <a:cubicBezTo>
                    <a:pt x="32" y="9"/>
                    <a:pt x="32" y="9"/>
                    <a:pt x="40" y="9"/>
                  </a:cubicBezTo>
                  <a:cubicBezTo>
                    <a:pt x="28" y="0"/>
                    <a:pt x="20" y="7"/>
                    <a:pt x="17" y="11"/>
                  </a:cubicBezTo>
                  <a:cubicBezTo>
                    <a:pt x="16" y="8"/>
                    <a:pt x="16" y="4"/>
                    <a:pt x="16" y="1"/>
                  </a:cubicBezTo>
                  <a:cubicBezTo>
                    <a:pt x="16" y="1"/>
                    <a:pt x="12" y="5"/>
                    <a:pt x="11" y="10"/>
                  </a:cubicBezTo>
                  <a:cubicBezTo>
                    <a:pt x="6" y="9"/>
                    <a:pt x="1" y="5"/>
                    <a:pt x="1" y="5"/>
                  </a:cubicBezTo>
                  <a:cubicBezTo>
                    <a:pt x="3" y="7"/>
                    <a:pt x="5" y="13"/>
                    <a:pt x="7" y="14"/>
                  </a:cubicBezTo>
                  <a:cubicBezTo>
                    <a:pt x="0" y="19"/>
                    <a:pt x="1" y="33"/>
                    <a:pt x="1" y="33"/>
                  </a:cubicBezTo>
                  <a:cubicBezTo>
                    <a:pt x="5" y="26"/>
                    <a:pt x="7" y="22"/>
                    <a:pt x="1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59B335D-59FD-E147-8120-7B6F72BCF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521" y="-454486"/>
            <a:ext cx="3578387" cy="35783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D9D3C10-A8CB-FB48-810E-A86F8FF79935}"/>
              </a:ext>
            </a:extLst>
          </p:cNvPr>
          <p:cNvSpPr/>
          <p:nvPr/>
        </p:nvSpPr>
        <p:spPr>
          <a:xfrm>
            <a:off x="605078" y="528855"/>
            <a:ext cx="135314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/>
              <a:t>References</a:t>
            </a:r>
            <a:endParaRPr lang="en-US" sz="6000"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28670E-5AFC-1BD3-59E4-02F9CCE101DF}"/>
              </a:ext>
            </a:extLst>
          </p:cNvPr>
          <p:cNvSpPr txBox="1"/>
          <p:nvPr/>
        </p:nvSpPr>
        <p:spPr>
          <a:xfrm>
            <a:off x="1520685" y="5410200"/>
            <a:ext cx="13813904" cy="1345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[9] Hussein, N. A., </a:t>
            </a:r>
            <a:r>
              <a:rPr lang="en-US" sz="2400" kern="1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Abdulameer</a:t>
            </a:r>
            <a:r>
              <a:rPr lang="en-US" sz="24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N. a. T., </a:t>
            </a:r>
            <a:r>
              <a:rPr lang="en-US" sz="2400" kern="1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Abdulkarim</a:t>
            </a:r>
            <a:r>
              <a:rPr lang="en-US" sz="24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N. A., Husni, N. H., &amp; Al-</a:t>
            </a:r>
            <a:r>
              <a:rPr lang="en-US" sz="2400" kern="1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Ubaidi</a:t>
            </a:r>
            <a:r>
              <a:rPr lang="en-US" sz="24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N. D. (2024). Classification of dyslexia among school students using deep learning. </a:t>
            </a:r>
            <a:r>
              <a:rPr lang="en-US" sz="2400" i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Journal of Techniques</a:t>
            </a:r>
            <a:r>
              <a:rPr lang="en-US" sz="24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2400" i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6</a:t>
            </a:r>
            <a:r>
              <a:rPr lang="en-US" sz="24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(1), 85–92. </a:t>
            </a:r>
            <a:r>
              <a:rPr lang="en-US" sz="2400" u="sng" kern="10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https://doi.org/10.51173/jt.v6i1.1893</a:t>
            </a:r>
            <a:endParaRPr lang="en-US" sz="24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1A175-FDAF-4EC8-C5D5-0C23E5193EC2}"/>
              </a:ext>
            </a:extLst>
          </p:cNvPr>
          <p:cNvSpPr txBox="1"/>
          <p:nvPr/>
        </p:nvSpPr>
        <p:spPr>
          <a:xfrm>
            <a:off x="1520685" y="7020045"/>
            <a:ext cx="13517880" cy="1345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[10]Agarwal, H., Mahajan, G., </a:t>
            </a:r>
            <a:r>
              <a:rPr lang="en-US" sz="2400" kern="1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Shrotriya</a:t>
            </a:r>
            <a:r>
              <a:rPr lang="en-US" sz="24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A., &amp; Shekhawat, D. (2024). Predictive data analysis: Leveraging RNN and LSTM techniques for time series dataset. Procedia Computer Science, 235, 979–989. </a:t>
            </a:r>
            <a:r>
              <a:rPr lang="en-US" sz="2400" u="sng" kern="10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4"/>
              </a:rPr>
              <a:t>https://doi.org/10.1016/j.procs.2024.04.093</a:t>
            </a:r>
            <a:endParaRPr lang="en-US" sz="24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B250EA-7BEA-05AF-0711-6AAEC5D40C2F}"/>
              </a:ext>
            </a:extLst>
          </p:cNvPr>
          <p:cNvSpPr txBox="1"/>
          <p:nvPr/>
        </p:nvSpPr>
        <p:spPr>
          <a:xfrm>
            <a:off x="1520685" y="2663486"/>
            <a:ext cx="13813904" cy="920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[7] </a:t>
            </a:r>
            <a:r>
              <a:rPr lang="en-US" sz="24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Chandra, W., Ken, K., Quinn, O., &amp; </a:t>
            </a:r>
            <a:r>
              <a:rPr lang="en-US" sz="24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Pardosi</a:t>
            </a:r>
            <a:r>
              <a:rPr lang="en-US" sz="24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I. A. (2023). Human age estimation through audio </a:t>
            </a:r>
            <a:r>
              <a:rPr lang="en-US" sz="24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utilising</a:t>
            </a:r>
            <a:r>
              <a:rPr lang="en-US" sz="24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MFCC and RNN. </a:t>
            </a:r>
            <a:r>
              <a:rPr lang="en-US" sz="24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Sinkron</a:t>
            </a:r>
            <a:r>
              <a:rPr lang="en-US" sz="24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8(3), 1852–1862. </a:t>
            </a:r>
            <a:r>
              <a:rPr lang="en-US" sz="2400" u="sng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5"/>
              </a:rPr>
              <a:t>https://doi.org/10.33395/sinkron.v8i3.12656</a:t>
            </a:r>
            <a:endParaRPr lang="en-US" sz="24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6D7081-76F0-EDF1-1BFE-44AB4E1E2332}"/>
              </a:ext>
            </a:extLst>
          </p:cNvPr>
          <p:cNvSpPr txBox="1"/>
          <p:nvPr/>
        </p:nvSpPr>
        <p:spPr>
          <a:xfrm>
            <a:off x="1520549" y="3848600"/>
            <a:ext cx="13813904" cy="1345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[8] </a:t>
            </a:r>
            <a:r>
              <a:rPr lang="en-US" sz="24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Datta, P., &amp; </a:t>
            </a:r>
            <a:r>
              <a:rPr lang="en-US" sz="24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Rohilla</a:t>
            </a:r>
            <a:r>
              <a:rPr lang="en-US" sz="24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R. (2024). An autonomous and intelligent hybrid CNN-RNN-LSTM based approach for the detection and classification of abnormalities in brain. Multimedia Tools and Applications, 83(21), 60627–60653. </a:t>
            </a:r>
            <a:r>
              <a:rPr lang="en-US" sz="2400" u="sng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6"/>
              </a:rPr>
              <a:t>https://doi.org/10.1007/s11042-023-17877-3</a:t>
            </a:r>
            <a:endParaRPr lang="en-US" sz="24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4A364-96AF-FA4A-BDBF-2A34BEACE12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24624E4-D7FA-D644-B69A-47C74AC137BA}" type="datetime1">
              <a:rPr lang="en-US" smtClean="0"/>
              <a:t>5/26/2025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18DA632-F48A-3643-9401-1F038F6E6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37A3E530-3683-9259-5C5F-C1FF1C1F64E4}"/>
              </a:ext>
            </a:extLst>
          </p:cNvPr>
          <p:cNvSpPr txBox="1">
            <a:spLocks/>
          </p:cNvSpPr>
          <p:nvPr/>
        </p:nvSpPr>
        <p:spPr>
          <a:xfrm>
            <a:off x="3310269" y="9676565"/>
            <a:ext cx="839994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400">
                <a:solidFill>
                  <a:srgbClr val="93989C"/>
                </a:solidFill>
                <a:cs typeface="Poppins" panose="00000500000000000000" pitchFamily="2" charset="0"/>
              </a:rPr>
              <a:t>IT2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1223594   |   </a:t>
            </a:r>
            <a:r>
              <a:rPr lang="en-US">
                <a:solidFill>
                  <a:srgbClr val="93989C"/>
                </a:solidFill>
                <a:cs typeface="Poppins" panose="00000500000000000000" pitchFamily="2" charset="0"/>
              </a:rPr>
              <a:t>Thalangama T.P.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 |  24-25J-233</a:t>
            </a:r>
            <a:endParaRPr lang="en-US">
              <a:solidFill>
                <a:srgbClr val="9398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666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32">
            <a:extLst>
              <a:ext uri="{FF2B5EF4-FFF2-40B4-BE49-F238E27FC236}">
                <a16:creationId xmlns:a16="http://schemas.microsoft.com/office/drawing/2014/main" id="{85E4CE7E-6552-8A4B-9615-2690C88A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34">
            <a:extLst>
              <a:ext uri="{FF2B5EF4-FFF2-40B4-BE49-F238E27FC236}">
                <a16:creationId xmlns:a16="http://schemas.microsoft.com/office/drawing/2014/main" id="{8F3FEA81-8B8F-7F47-97E5-F3C03354E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6446955" y="3537"/>
            <a:ext cx="2814980" cy="2649013"/>
            <a:chOff x="-648769" y="2358"/>
            <a:chExt cx="1876653" cy="1766008"/>
          </a:xfrm>
        </p:grpSpPr>
        <p:sp>
          <p:nvSpPr>
            <p:cNvPr id="30" name="Freeform: Shape 35">
              <a:extLst>
                <a:ext uri="{FF2B5EF4-FFF2-40B4-BE49-F238E27FC236}">
                  <a16:creationId xmlns:a16="http://schemas.microsoft.com/office/drawing/2014/main" id="{1DC60627-7DA8-BC41-9A73-8A1A0E6AF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6">
              <a:extLst>
                <a:ext uri="{FF2B5EF4-FFF2-40B4-BE49-F238E27FC236}">
                  <a16:creationId xmlns:a16="http://schemas.microsoft.com/office/drawing/2014/main" id="{4DF0FAC8-028D-2846-99BF-B63B6F08F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8">
            <a:extLst>
              <a:ext uri="{FF2B5EF4-FFF2-40B4-BE49-F238E27FC236}">
                <a16:creationId xmlns:a16="http://schemas.microsoft.com/office/drawing/2014/main" id="{725F3245-0EFA-0143-A375-9BDBC1448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05794" y="9050499"/>
            <a:ext cx="968052" cy="96805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40">
            <a:extLst>
              <a:ext uri="{FF2B5EF4-FFF2-40B4-BE49-F238E27FC236}">
                <a16:creationId xmlns:a16="http://schemas.microsoft.com/office/drawing/2014/main" id="{3ECDB672-95C2-B04D-AE3E-B0D96F3A6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5154" y="8581662"/>
            <a:ext cx="3392947" cy="1705336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D8A4703-ED3B-F140-A8CD-C063E150F268}"/>
              </a:ext>
            </a:extLst>
          </p:cNvPr>
          <p:cNvGrpSpPr/>
          <p:nvPr/>
        </p:nvGrpSpPr>
        <p:grpSpPr>
          <a:xfrm>
            <a:off x="15353144" y="7431937"/>
            <a:ext cx="687560" cy="687560"/>
            <a:chOff x="5492751" y="2584451"/>
            <a:chExt cx="244475" cy="244475"/>
          </a:xfrm>
          <a:solidFill>
            <a:schemeClr val="bg1"/>
          </a:solidFill>
        </p:grpSpPr>
        <p:sp>
          <p:nvSpPr>
            <p:cNvPr id="35" name="Freeform 167">
              <a:extLst>
                <a:ext uri="{FF2B5EF4-FFF2-40B4-BE49-F238E27FC236}">
                  <a16:creationId xmlns:a16="http://schemas.microsoft.com/office/drawing/2014/main" id="{D8D30D33-C512-F742-B5E3-AA3C6E9C7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9738" y="2700338"/>
              <a:ext cx="217488" cy="128588"/>
            </a:xfrm>
            <a:custGeom>
              <a:avLst/>
              <a:gdLst>
                <a:gd name="T0" fmla="*/ 39 w 58"/>
                <a:gd name="T1" fmla="*/ 23 h 34"/>
                <a:gd name="T2" fmla="*/ 25 w 58"/>
                <a:gd name="T3" fmla="*/ 0 h 34"/>
                <a:gd name="T4" fmla="*/ 17 w 58"/>
                <a:gd name="T5" fmla="*/ 0 h 34"/>
                <a:gd name="T6" fmla="*/ 29 w 58"/>
                <a:gd name="T7" fmla="*/ 22 h 34"/>
                <a:gd name="T8" fmla="*/ 0 w 58"/>
                <a:gd name="T9" fmla="*/ 34 h 34"/>
                <a:gd name="T10" fmla="*/ 58 w 58"/>
                <a:gd name="T11" fmla="*/ 34 h 34"/>
                <a:gd name="T12" fmla="*/ 39 w 58"/>
                <a:gd name="T13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39" y="23"/>
                  </a:moveTo>
                  <a:cubicBezTo>
                    <a:pt x="37" y="18"/>
                    <a:pt x="31" y="8"/>
                    <a:pt x="25" y="0"/>
                  </a:cubicBezTo>
                  <a:cubicBezTo>
                    <a:pt x="25" y="0"/>
                    <a:pt x="17" y="0"/>
                    <a:pt x="17" y="0"/>
                  </a:cubicBezTo>
                  <a:cubicBezTo>
                    <a:pt x="22" y="6"/>
                    <a:pt x="27" y="15"/>
                    <a:pt x="29" y="22"/>
                  </a:cubicBezTo>
                  <a:cubicBezTo>
                    <a:pt x="16" y="23"/>
                    <a:pt x="5" y="27"/>
                    <a:pt x="0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4" y="28"/>
                    <a:pt x="48" y="24"/>
                    <a:pt x="3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  <p:sp>
          <p:nvSpPr>
            <p:cNvPr id="36" name="Freeform 168">
              <a:extLst>
                <a:ext uri="{FF2B5EF4-FFF2-40B4-BE49-F238E27FC236}">
                  <a16:creationId xmlns:a16="http://schemas.microsoft.com/office/drawing/2014/main" id="{1335C5E9-202D-6A4D-ABCC-6428233616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2751" y="2584451"/>
              <a:ext cx="165100" cy="168275"/>
            </a:xfrm>
            <a:custGeom>
              <a:avLst/>
              <a:gdLst>
                <a:gd name="T0" fmla="*/ 11 w 44"/>
                <a:gd name="T1" fmla="*/ 21 h 45"/>
                <a:gd name="T2" fmla="*/ 12 w 44"/>
                <a:gd name="T3" fmla="*/ 45 h 45"/>
                <a:gd name="T4" fmla="*/ 20 w 44"/>
                <a:gd name="T5" fmla="*/ 25 h 45"/>
                <a:gd name="T6" fmla="*/ 28 w 44"/>
                <a:gd name="T7" fmla="*/ 29 h 45"/>
                <a:gd name="T8" fmla="*/ 26 w 44"/>
                <a:gd name="T9" fmla="*/ 20 h 45"/>
                <a:gd name="T10" fmla="*/ 44 w 44"/>
                <a:gd name="T11" fmla="*/ 29 h 45"/>
                <a:gd name="T12" fmla="*/ 28 w 44"/>
                <a:gd name="T13" fmla="*/ 13 h 45"/>
                <a:gd name="T14" fmla="*/ 40 w 44"/>
                <a:gd name="T15" fmla="*/ 9 h 45"/>
                <a:gd name="T16" fmla="*/ 17 w 44"/>
                <a:gd name="T17" fmla="*/ 11 h 45"/>
                <a:gd name="T18" fmla="*/ 16 w 44"/>
                <a:gd name="T19" fmla="*/ 1 h 45"/>
                <a:gd name="T20" fmla="*/ 11 w 44"/>
                <a:gd name="T21" fmla="*/ 10 h 45"/>
                <a:gd name="T22" fmla="*/ 1 w 44"/>
                <a:gd name="T23" fmla="*/ 5 h 45"/>
                <a:gd name="T24" fmla="*/ 7 w 44"/>
                <a:gd name="T25" fmla="*/ 14 h 45"/>
                <a:gd name="T26" fmla="*/ 1 w 44"/>
                <a:gd name="T27" fmla="*/ 33 h 45"/>
                <a:gd name="T28" fmla="*/ 11 w 44"/>
                <a:gd name="T29" fmla="*/ 2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45">
                  <a:moveTo>
                    <a:pt x="11" y="21"/>
                  </a:moveTo>
                  <a:cubicBezTo>
                    <a:pt x="8" y="26"/>
                    <a:pt x="7" y="32"/>
                    <a:pt x="12" y="45"/>
                  </a:cubicBezTo>
                  <a:cubicBezTo>
                    <a:pt x="12" y="38"/>
                    <a:pt x="17" y="28"/>
                    <a:pt x="20" y="25"/>
                  </a:cubicBezTo>
                  <a:cubicBezTo>
                    <a:pt x="24" y="25"/>
                    <a:pt x="28" y="29"/>
                    <a:pt x="28" y="29"/>
                  </a:cubicBezTo>
                  <a:cubicBezTo>
                    <a:pt x="28" y="25"/>
                    <a:pt x="27" y="23"/>
                    <a:pt x="26" y="20"/>
                  </a:cubicBezTo>
                  <a:cubicBezTo>
                    <a:pt x="32" y="20"/>
                    <a:pt x="41" y="21"/>
                    <a:pt x="44" y="29"/>
                  </a:cubicBezTo>
                  <a:cubicBezTo>
                    <a:pt x="40" y="17"/>
                    <a:pt x="32" y="13"/>
                    <a:pt x="28" y="13"/>
                  </a:cubicBezTo>
                  <a:cubicBezTo>
                    <a:pt x="32" y="9"/>
                    <a:pt x="32" y="9"/>
                    <a:pt x="40" y="9"/>
                  </a:cubicBezTo>
                  <a:cubicBezTo>
                    <a:pt x="28" y="0"/>
                    <a:pt x="20" y="7"/>
                    <a:pt x="17" y="11"/>
                  </a:cubicBezTo>
                  <a:cubicBezTo>
                    <a:pt x="16" y="8"/>
                    <a:pt x="16" y="4"/>
                    <a:pt x="16" y="1"/>
                  </a:cubicBezTo>
                  <a:cubicBezTo>
                    <a:pt x="16" y="1"/>
                    <a:pt x="12" y="5"/>
                    <a:pt x="11" y="10"/>
                  </a:cubicBezTo>
                  <a:cubicBezTo>
                    <a:pt x="6" y="9"/>
                    <a:pt x="1" y="5"/>
                    <a:pt x="1" y="5"/>
                  </a:cubicBezTo>
                  <a:cubicBezTo>
                    <a:pt x="3" y="7"/>
                    <a:pt x="5" y="13"/>
                    <a:pt x="7" y="14"/>
                  </a:cubicBezTo>
                  <a:cubicBezTo>
                    <a:pt x="0" y="19"/>
                    <a:pt x="1" y="33"/>
                    <a:pt x="1" y="33"/>
                  </a:cubicBezTo>
                  <a:cubicBezTo>
                    <a:pt x="5" y="26"/>
                    <a:pt x="7" y="22"/>
                    <a:pt x="1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1D867AE-F692-5446-844F-A3117EBD5CA7}"/>
              </a:ext>
            </a:extLst>
          </p:cNvPr>
          <p:cNvSpPr txBox="1"/>
          <p:nvPr/>
        </p:nvSpPr>
        <p:spPr>
          <a:xfrm>
            <a:off x="2126799" y="5882756"/>
            <a:ext cx="161612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8800">
                <a:solidFill>
                  <a:schemeClr val="accent1"/>
                </a:solidFill>
                <a:cs typeface="Poppins" panose="00000500000000000000" pitchFamily="2" charset="0"/>
              </a:rPr>
              <a:t>IT21318320 | Silva T.U.D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5FFC3C1-199D-D94A-92B7-DEB585974CB4}"/>
              </a:ext>
            </a:extLst>
          </p:cNvPr>
          <p:cNvSpPr txBox="1"/>
          <p:nvPr/>
        </p:nvSpPr>
        <p:spPr>
          <a:xfrm>
            <a:off x="665020" y="7329665"/>
            <a:ext cx="18005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accent1"/>
                </a:solidFill>
                <a:latin typeface="+mj-lt"/>
              </a:rPr>
              <a:t>BSc (Hons) Degree in Information Technology (specialization in Software Engineering) </a:t>
            </a:r>
            <a:endParaRPr lang="en-US" sz="4000">
              <a:solidFill>
                <a:schemeClr val="accent1"/>
              </a:solidFill>
              <a:effectLst/>
              <a:latin typeface="+mj-lt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18ECA96-F212-654F-8308-E304B4614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0806" y="-205214"/>
            <a:ext cx="3578387" cy="357838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113ED6-9901-F347-A63D-E63E066FD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B31CC-1D3E-E547-859E-625E1073E16D}" type="datetime1">
              <a:rPr lang="en-US" smtClean="0"/>
              <a:t>5/26/2025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847143-973A-2D43-BA0C-774BE54313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F0892A3-B1E1-5F48-9088-AD1FB982C9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64"/>
          <a:stretch/>
        </p:blipFill>
        <p:spPr>
          <a:xfrm>
            <a:off x="7266720" y="891430"/>
            <a:ext cx="3754559" cy="4447215"/>
          </a:xfrm>
          <a:prstGeom prst="rect">
            <a:avLst/>
          </a:prstGeom>
        </p:spPr>
      </p:pic>
      <p:pic>
        <p:nvPicPr>
          <p:cNvPr id="4" name="Picture 3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B590A003-BBFA-85F1-3155-558076CE85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0286" r="71976"/>
          <a:stretch/>
        </p:blipFill>
        <p:spPr>
          <a:xfrm>
            <a:off x="445629" y="9590034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299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D494FD-A358-DC4B-9DB9-8A9ACE9DE6A2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7086600" y="9651703"/>
            <a:ext cx="4114800" cy="547688"/>
          </a:xfrm>
        </p:spPr>
        <p:txBody>
          <a:bodyPr/>
          <a:lstStyle/>
          <a:p>
            <a:pPr algn="ctr"/>
            <a:fld id="{62ECF420-D1FD-F640-910C-C17FCF1DEB42}" type="datetime1">
              <a:rPr lang="en-US" smtClean="0"/>
              <a:pPr algn="ctr"/>
              <a:t>5/26/2025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297C60-C2C6-AB48-B175-0A9B6F816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" name="Picture 3" descr="A diagram of a learning disability&#10;&#10;Description automatically generated">
            <a:extLst>
              <a:ext uri="{FF2B5EF4-FFF2-40B4-BE49-F238E27FC236}">
                <a16:creationId xmlns:a16="http://schemas.microsoft.com/office/drawing/2014/main" id="{23D8FC53-B5AC-737D-FC10-093CD60D5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80" y="2792851"/>
            <a:ext cx="8945365" cy="52151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7BEB4B-38D6-653B-0F00-3CD6D81F8A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521" y="-454486"/>
            <a:ext cx="3578387" cy="3578387"/>
          </a:xfrm>
          <a:prstGeom prst="rect">
            <a:avLst/>
          </a:prstGeom>
        </p:spPr>
      </p:pic>
      <p:pic>
        <p:nvPicPr>
          <p:cNvPr id="7" name="Picture 6" descr="A table of visual impairments&#10;&#10;Description automatically generated">
            <a:extLst>
              <a:ext uri="{FF2B5EF4-FFF2-40B4-BE49-F238E27FC236}">
                <a16:creationId xmlns:a16="http://schemas.microsoft.com/office/drawing/2014/main" id="{17A4BAE5-70B1-C5DF-7604-E746005DC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4445" y="2511816"/>
            <a:ext cx="7896602" cy="5381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670574-1EEC-3ABB-E383-50E40F24A235}"/>
              </a:ext>
            </a:extLst>
          </p:cNvPr>
          <p:cNvSpPr txBox="1"/>
          <p:nvPr/>
        </p:nvSpPr>
        <p:spPr>
          <a:xfrm>
            <a:off x="9743397" y="8007999"/>
            <a:ext cx="7863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+mj-lt"/>
              </a:rPr>
              <a:t>Disability among Students in General Class and Government Schools, Recorded in the Year 2019</a:t>
            </a:r>
          </a:p>
          <a:p>
            <a:pPr algn="ctr"/>
            <a:endParaRPr lang="en-US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8381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36369FE-C1BC-49BC-8634-F7ACEB08C8A0}"/>
              </a:ext>
            </a:extLst>
          </p:cNvPr>
          <p:cNvGrpSpPr/>
          <p:nvPr/>
        </p:nvGrpSpPr>
        <p:grpSpPr>
          <a:xfrm>
            <a:off x="8431964" y="2057400"/>
            <a:ext cx="9051822" cy="7407377"/>
            <a:chOff x="8473624" y="1943100"/>
            <a:chExt cx="9051822" cy="740737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71D3D30-F44C-41A9-83C1-1D77CD008906}"/>
                </a:ext>
              </a:extLst>
            </p:cNvPr>
            <p:cNvCxnSpPr>
              <a:cxnSpLocks/>
            </p:cNvCxnSpPr>
            <p:nvPr/>
          </p:nvCxnSpPr>
          <p:spPr>
            <a:xfrm>
              <a:off x="17487900" y="1943100"/>
              <a:ext cx="0" cy="7407377"/>
            </a:xfrm>
            <a:prstGeom prst="line">
              <a:avLst/>
            </a:prstGeom>
            <a:ln w="63500">
              <a:gradFill>
                <a:gsLst>
                  <a:gs pos="0">
                    <a:schemeClr val="bg1">
                      <a:alpha val="34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823C10B-B970-4AAD-BA21-34EF358E90FE}"/>
                </a:ext>
              </a:extLst>
            </p:cNvPr>
            <p:cNvCxnSpPr>
              <a:cxnSpLocks/>
            </p:cNvCxnSpPr>
            <p:nvPr/>
          </p:nvCxnSpPr>
          <p:spPr>
            <a:xfrm>
              <a:off x="8473624" y="9350477"/>
              <a:ext cx="9051822" cy="0"/>
            </a:xfrm>
            <a:prstGeom prst="line">
              <a:avLst/>
            </a:prstGeom>
            <a:ln w="63500">
              <a:gradFill flip="none" rotWithShape="1">
                <a:gsLst>
                  <a:gs pos="0">
                    <a:schemeClr val="bg1">
                      <a:alpha val="34000"/>
                    </a:scheme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621998-98B3-41F1-80BF-AB00ED18E07C}"/>
              </a:ext>
            </a:extLst>
          </p:cNvPr>
          <p:cNvGrpSpPr/>
          <p:nvPr/>
        </p:nvGrpSpPr>
        <p:grpSpPr>
          <a:xfrm rot="10800000">
            <a:off x="841759" y="822222"/>
            <a:ext cx="9051822" cy="7407377"/>
            <a:chOff x="8473624" y="1943100"/>
            <a:chExt cx="9051822" cy="740737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662CCBE-D766-486A-83FC-469DF95A4F23}"/>
                </a:ext>
              </a:extLst>
            </p:cNvPr>
            <p:cNvCxnSpPr>
              <a:cxnSpLocks/>
            </p:cNvCxnSpPr>
            <p:nvPr/>
          </p:nvCxnSpPr>
          <p:spPr>
            <a:xfrm>
              <a:off x="17487900" y="1943100"/>
              <a:ext cx="0" cy="7407377"/>
            </a:xfrm>
            <a:prstGeom prst="line">
              <a:avLst/>
            </a:prstGeom>
            <a:ln w="63500">
              <a:gradFill>
                <a:gsLst>
                  <a:gs pos="0">
                    <a:schemeClr val="bg1">
                      <a:alpha val="34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A873EF-48BA-435D-B57B-16D5EA4D9CE0}"/>
                </a:ext>
              </a:extLst>
            </p:cNvPr>
            <p:cNvCxnSpPr>
              <a:cxnSpLocks/>
            </p:cNvCxnSpPr>
            <p:nvPr/>
          </p:nvCxnSpPr>
          <p:spPr>
            <a:xfrm>
              <a:off x="8473624" y="9350477"/>
              <a:ext cx="9051822" cy="0"/>
            </a:xfrm>
            <a:prstGeom prst="line">
              <a:avLst/>
            </a:prstGeom>
            <a:ln w="63500">
              <a:gradFill flip="none" rotWithShape="1">
                <a:gsLst>
                  <a:gs pos="0">
                    <a:schemeClr val="bg1">
                      <a:alpha val="34000"/>
                    </a:scheme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EE01784E-1C57-3544-86E6-4B0912F6D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521" y="-454486"/>
            <a:ext cx="3578387" cy="357838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BC55939-1127-D240-8147-2DB5410BEF53}"/>
              </a:ext>
            </a:extLst>
          </p:cNvPr>
          <p:cNvSpPr/>
          <p:nvPr/>
        </p:nvSpPr>
        <p:spPr>
          <a:xfrm>
            <a:off x="2356229" y="2006820"/>
            <a:ext cx="13566350" cy="501675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8000">
                <a:ea typeface="+mn-lt"/>
                <a:cs typeface="+mn-lt"/>
              </a:rPr>
              <a:t>Teaching based on </a:t>
            </a:r>
            <a:endParaRPr lang="en-US">
              <a:ea typeface="+mn-lt"/>
              <a:cs typeface="+mn-lt"/>
            </a:endParaRPr>
          </a:p>
          <a:p>
            <a:pPr algn="ctr"/>
            <a:r>
              <a:rPr lang="en-US" sz="8000">
                <a:ea typeface="+mn-lt"/>
                <a:cs typeface="+mn-lt"/>
              </a:rPr>
              <a:t>Chromatic Variations </a:t>
            </a:r>
            <a:endParaRPr lang="en-US">
              <a:ea typeface="Calibri"/>
              <a:cs typeface="Calibri"/>
            </a:endParaRPr>
          </a:p>
          <a:p>
            <a:pPr algn="ctr"/>
            <a:r>
              <a:rPr lang="en-US" sz="8000">
                <a:ea typeface="+mn-lt"/>
                <a:cs typeface="+mn-lt"/>
              </a:rPr>
              <a:t>For Dyslexics </a:t>
            </a:r>
            <a:endParaRPr lang="en-US">
              <a:ea typeface="+mn-lt"/>
              <a:cs typeface="+mn-lt"/>
            </a:endParaRPr>
          </a:p>
          <a:p>
            <a:pPr algn="ctr"/>
            <a:r>
              <a:rPr lang="en-US" sz="8000">
                <a:ea typeface="+mn-lt"/>
                <a:cs typeface="+mn-lt"/>
              </a:rPr>
              <a:t>to improve </a:t>
            </a:r>
            <a:r>
              <a:rPr lang="en-US" sz="8000">
                <a:ea typeface="Calibri"/>
                <a:cs typeface="Calibri"/>
              </a:rPr>
              <a:t>Reading Skills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37EA0C-CCBE-3C4E-96DC-43150DC41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25B62-F394-FF49-ADAA-6E091385C4FC}" type="datetime1">
              <a:rPr lang="en-US" smtClean="0"/>
              <a:t>5/26/2025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AA09B0-D84A-914F-9E14-1483ADD04A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FEBBF9F7-0583-B60B-9386-684111E50CA3}"/>
              </a:ext>
            </a:extLst>
          </p:cNvPr>
          <p:cNvSpPr txBox="1">
            <a:spLocks/>
          </p:cNvSpPr>
          <p:nvPr/>
        </p:nvSpPr>
        <p:spPr>
          <a:xfrm>
            <a:off x="3310269" y="9676565"/>
            <a:ext cx="839994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400">
                <a:solidFill>
                  <a:srgbClr val="93989C"/>
                </a:solidFill>
                <a:cs typeface="Poppins" panose="00000500000000000000" pitchFamily="2" charset="0"/>
              </a:rPr>
              <a:t>IT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21318320   | Silva T.</a:t>
            </a:r>
            <a:r>
              <a:rPr lang="en-US">
                <a:solidFill>
                  <a:srgbClr val="93989C"/>
                </a:solidFill>
                <a:cs typeface="Poppins" panose="00000500000000000000" pitchFamily="2" charset="0"/>
              </a:rPr>
              <a:t>U.D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 |  24-25J-233</a:t>
            </a:r>
            <a:endParaRPr lang="en-US">
              <a:solidFill>
                <a:srgbClr val="9398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03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CF3C6E4C-8FA1-4853-8C5D-81E11476C499}"/>
              </a:ext>
            </a:extLst>
          </p:cNvPr>
          <p:cNvGrpSpPr/>
          <p:nvPr/>
        </p:nvGrpSpPr>
        <p:grpSpPr>
          <a:xfrm>
            <a:off x="15353144" y="7431937"/>
            <a:ext cx="687560" cy="687560"/>
            <a:chOff x="5492751" y="2584451"/>
            <a:chExt cx="244475" cy="244475"/>
          </a:xfrm>
          <a:solidFill>
            <a:schemeClr val="bg1"/>
          </a:solidFill>
        </p:grpSpPr>
        <p:sp>
          <p:nvSpPr>
            <p:cNvPr id="76" name="Freeform 167">
              <a:extLst>
                <a:ext uri="{FF2B5EF4-FFF2-40B4-BE49-F238E27FC236}">
                  <a16:creationId xmlns:a16="http://schemas.microsoft.com/office/drawing/2014/main" id="{72456BD5-AE8D-4EC2-BAE0-B094B1EA1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9738" y="2700338"/>
              <a:ext cx="217488" cy="128588"/>
            </a:xfrm>
            <a:custGeom>
              <a:avLst/>
              <a:gdLst>
                <a:gd name="T0" fmla="*/ 39 w 58"/>
                <a:gd name="T1" fmla="*/ 23 h 34"/>
                <a:gd name="T2" fmla="*/ 25 w 58"/>
                <a:gd name="T3" fmla="*/ 0 h 34"/>
                <a:gd name="T4" fmla="*/ 17 w 58"/>
                <a:gd name="T5" fmla="*/ 0 h 34"/>
                <a:gd name="T6" fmla="*/ 29 w 58"/>
                <a:gd name="T7" fmla="*/ 22 h 34"/>
                <a:gd name="T8" fmla="*/ 0 w 58"/>
                <a:gd name="T9" fmla="*/ 34 h 34"/>
                <a:gd name="T10" fmla="*/ 58 w 58"/>
                <a:gd name="T11" fmla="*/ 34 h 34"/>
                <a:gd name="T12" fmla="*/ 39 w 58"/>
                <a:gd name="T13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39" y="23"/>
                  </a:moveTo>
                  <a:cubicBezTo>
                    <a:pt x="37" y="18"/>
                    <a:pt x="31" y="8"/>
                    <a:pt x="25" y="0"/>
                  </a:cubicBezTo>
                  <a:cubicBezTo>
                    <a:pt x="25" y="0"/>
                    <a:pt x="17" y="0"/>
                    <a:pt x="17" y="0"/>
                  </a:cubicBezTo>
                  <a:cubicBezTo>
                    <a:pt x="22" y="6"/>
                    <a:pt x="27" y="15"/>
                    <a:pt x="29" y="22"/>
                  </a:cubicBezTo>
                  <a:cubicBezTo>
                    <a:pt x="16" y="23"/>
                    <a:pt x="5" y="27"/>
                    <a:pt x="0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4" y="28"/>
                    <a:pt x="48" y="24"/>
                    <a:pt x="3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  <p:sp>
          <p:nvSpPr>
            <p:cNvPr id="77" name="Freeform 168">
              <a:extLst>
                <a:ext uri="{FF2B5EF4-FFF2-40B4-BE49-F238E27FC236}">
                  <a16:creationId xmlns:a16="http://schemas.microsoft.com/office/drawing/2014/main" id="{9D681EDC-918F-402C-86B8-EB82A6D79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2751" y="2584451"/>
              <a:ext cx="165100" cy="168275"/>
            </a:xfrm>
            <a:custGeom>
              <a:avLst/>
              <a:gdLst>
                <a:gd name="T0" fmla="*/ 11 w 44"/>
                <a:gd name="T1" fmla="*/ 21 h 45"/>
                <a:gd name="T2" fmla="*/ 12 w 44"/>
                <a:gd name="T3" fmla="*/ 45 h 45"/>
                <a:gd name="T4" fmla="*/ 20 w 44"/>
                <a:gd name="T5" fmla="*/ 25 h 45"/>
                <a:gd name="T6" fmla="*/ 28 w 44"/>
                <a:gd name="T7" fmla="*/ 29 h 45"/>
                <a:gd name="T8" fmla="*/ 26 w 44"/>
                <a:gd name="T9" fmla="*/ 20 h 45"/>
                <a:gd name="T10" fmla="*/ 44 w 44"/>
                <a:gd name="T11" fmla="*/ 29 h 45"/>
                <a:gd name="T12" fmla="*/ 28 w 44"/>
                <a:gd name="T13" fmla="*/ 13 h 45"/>
                <a:gd name="T14" fmla="*/ 40 w 44"/>
                <a:gd name="T15" fmla="*/ 9 h 45"/>
                <a:gd name="T16" fmla="*/ 17 w 44"/>
                <a:gd name="T17" fmla="*/ 11 h 45"/>
                <a:gd name="T18" fmla="*/ 16 w 44"/>
                <a:gd name="T19" fmla="*/ 1 h 45"/>
                <a:gd name="T20" fmla="*/ 11 w 44"/>
                <a:gd name="T21" fmla="*/ 10 h 45"/>
                <a:gd name="T22" fmla="*/ 1 w 44"/>
                <a:gd name="T23" fmla="*/ 5 h 45"/>
                <a:gd name="T24" fmla="*/ 7 w 44"/>
                <a:gd name="T25" fmla="*/ 14 h 45"/>
                <a:gd name="T26" fmla="*/ 1 w 44"/>
                <a:gd name="T27" fmla="*/ 33 h 45"/>
                <a:gd name="T28" fmla="*/ 11 w 44"/>
                <a:gd name="T29" fmla="*/ 2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45">
                  <a:moveTo>
                    <a:pt x="11" y="21"/>
                  </a:moveTo>
                  <a:cubicBezTo>
                    <a:pt x="8" y="26"/>
                    <a:pt x="7" y="32"/>
                    <a:pt x="12" y="45"/>
                  </a:cubicBezTo>
                  <a:cubicBezTo>
                    <a:pt x="12" y="38"/>
                    <a:pt x="17" y="28"/>
                    <a:pt x="20" y="25"/>
                  </a:cubicBezTo>
                  <a:cubicBezTo>
                    <a:pt x="24" y="25"/>
                    <a:pt x="28" y="29"/>
                    <a:pt x="28" y="29"/>
                  </a:cubicBezTo>
                  <a:cubicBezTo>
                    <a:pt x="28" y="25"/>
                    <a:pt x="27" y="23"/>
                    <a:pt x="26" y="20"/>
                  </a:cubicBezTo>
                  <a:cubicBezTo>
                    <a:pt x="32" y="20"/>
                    <a:pt x="41" y="21"/>
                    <a:pt x="44" y="29"/>
                  </a:cubicBezTo>
                  <a:cubicBezTo>
                    <a:pt x="40" y="17"/>
                    <a:pt x="32" y="13"/>
                    <a:pt x="28" y="13"/>
                  </a:cubicBezTo>
                  <a:cubicBezTo>
                    <a:pt x="32" y="9"/>
                    <a:pt x="32" y="9"/>
                    <a:pt x="40" y="9"/>
                  </a:cubicBezTo>
                  <a:cubicBezTo>
                    <a:pt x="28" y="0"/>
                    <a:pt x="20" y="7"/>
                    <a:pt x="17" y="11"/>
                  </a:cubicBezTo>
                  <a:cubicBezTo>
                    <a:pt x="16" y="8"/>
                    <a:pt x="16" y="4"/>
                    <a:pt x="16" y="1"/>
                  </a:cubicBezTo>
                  <a:cubicBezTo>
                    <a:pt x="16" y="1"/>
                    <a:pt x="12" y="5"/>
                    <a:pt x="11" y="10"/>
                  </a:cubicBezTo>
                  <a:cubicBezTo>
                    <a:pt x="6" y="9"/>
                    <a:pt x="1" y="5"/>
                    <a:pt x="1" y="5"/>
                  </a:cubicBezTo>
                  <a:cubicBezTo>
                    <a:pt x="3" y="7"/>
                    <a:pt x="5" y="13"/>
                    <a:pt x="7" y="14"/>
                  </a:cubicBezTo>
                  <a:cubicBezTo>
                    <a:pt x="0" y="19"/>
                    <a:pt x="1" y="33"/>
                    <a:pt x="1" y="33"/>
                  </a:cubicBezTo>
                  <a:cubicBezTo>
                    <a:pt x="5" y="26"/>
                    <a:pt x="7" y="22"/>
                    <a:pt x="1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59B335D-59FD-E147-8120-7B6F72BCF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521" y="-454486"/>
            <a:ext cx="3578387" cy="35783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4CBDF0-5F39-C847-A355-EFD60B8356CA}"/>
              </a:ext>
            </a:extLst>
          </p:cNvPr>
          <p:cNvSpPr txBox="1"/>
          <p:nvPr/>
        </p:nvSpPr>
        <p:spPr>
          <a:xfrm>
            <a:off x="855515" y="600960"/>
            <a:ext cx="13259496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d-ID" sz="6000" b="1" err="1">
                <a:solidFill>
                  <a:schemeClr val="tx1">
                    <a:lumMod val="75000"/>
                    <a:lumOff val="25000"/>
                  </a:schemeClr>
                </a:solidFill>
                <a:cs typeface="Poppins"/>
              </a:rPr>
              <a:t>Background</a:t>
            </a:r>
            <a:endParaRPr lang="id-ID" sz="6000" b="1">
              <a:solidFill>
                <a:schemeClr val="tx1">
                  <a:lumMod val="75000"/>
                  <a:lumOff val="25000"/>
                </a:schemeClr>
              </a:solidFill>
              <a:cs typeface="Poppin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83CC46-2F41-3A43-83E0-AEEB772BD36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FAD93D6-B0DF-E843-9757-A546FF242ABA}" type="datetime1">
              <a:rPr lang="en-US" smtClean="0"/>
              <a:t>5/26/2025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02FEBD-4BC1-D54A-8E69-E607697D4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5" name="Picture 4" descr="A white paper with text on it&#10;&#10;Description automatically generated">
            <a:extLst>
              <a:ext uri="{FF2B5EF4-FFF2-40B4-BE49-F238E27FC236}">
                <a16:creationId xmlns:a16="http://schemas.microsoft.com/office/drawing/2014/main" id="{9966F0C6-77E3-4717-D692-DA80A719E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8106" y="2595585"/>
            <a:ext cx="5574890" cy="6172200"/>
          </a:xfrm>
          <a:prstGeom prst="rect">
            <a:avLst/>
          </a:prstGeom>
        </p:spPr>
      </p:pic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C9D0EAD3-29D1-B82F-BD06-3F57B96FA8B4}"/>
              </a:ext>
            </a:extLst>
          </p:cNvPr>
          <p:cNvSpPr txBox="1">
            <a:spLocks/>
          </p:cNvSpPr>
          <p:nvPr/>
        </p:nvSpPr>
        <p:spPr>
          <a:xfrm>
            <a:off x="3310269" y="9676565"/>
            <a:ext cx="839994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400">
                <a:solidFill>
                  <a:srgbClr val="93989C"/>
                </a:solidFill>
                <a:cs typeface="Poppins" panose="00000500000000000000" pitchFamily="2" charset="0"/>
              </a:rPr>
              <a:t>IT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21318320   | Silva T.</a:t>
            </a:r>
            <a:r>
              <a:rPr lang="en-US">
                <a:solidFill>
                  <a:srgbClr val="93989C"/>
                </a:solidFill>
                <a:cs typeface="Poppins" panose="00000500000000000000" pitchFamily="2" charset="0"/>
              </a:rPr>
              <a:t>U.D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 |  24-25J-233</a:t>
            </a:r>
            <a:endParaRPr lang="en-US">
              <a:solidFill>
                <a:srgbClr val="93989C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BD773DA-6E17-D740-B1E4-398E8BBFFE2A}"/>
              </a:ext>
            </a:extLst>
          </p:cNvPr>
          <p:cNvGrpSpPr/>
          <p:nvPr/>
        </p:nvGrpSpPr>
        <p:grpSpPr>
          <a:xfrm>
            <a:off x="1354092" y="2651116"/>
            <a:ext cx="7879949" cy="6061138"/>
            <a:chOff x="589309" y="2503534"/>
            <a:chExt cx="7879949" cy="6061138"/>
          </a:xfrm>
        </p:grpSpPr>
        <p:pic>
          <p:nvPicPr>
            <p:cNvPr id="7" name="Picture 6" descr="A blue background with white text and numbers&#10;&#10;Description automatically generated">
              <a:extLst>
                <a:ext uri="{FF2B5EF4-FFF2-40B4-BE49-F238E27FC236}">
                  <a16:creationId xmlns:a16="http://schemas.microsoft.com/office/drawing/2014/main" id="{CC6BA4BA-6EDD-4742-679F-8492A21DD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29051" r="74292" b="37589"/>
            <a:stretch/>
          </p:blipFill>
          <p:spPr>
            <a:xfrm>
              <a:off x="589309" y="2509091"/>
              <a:ext cx="2350704" cy="1015828"/>
            </a:xfrm>
            <a:prstGeom prst="rect">
              <a:avLst/>
            </a:prstGeom>
          </p:spPr>
        </p:pic>
        <p:pic>
          <p:nvPicPr>
            <p:cNvPr id="8" name="Picture 7" descr="A blue background with white text and numbers&#10;&#10;Description automatically generated">
              <a:extLst>
                <a:ext uri="{FF2B5EF4-FFF2-40B4-BE49-F238E27FC236}">
                  <a16:creationId xmlns:a16="http://schemas.microsoft.com/office/drawing/2014/main" id="{509A5E79-3504-7C2B-F3A3-B9764368C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8182" t="26531" r="50094" b="33333"/>
            <a:stretch/>
          </p:blipFill>
          <p:spPr>
            <a:xfrm>
              <a:off x="3618731" y="7339376"/>
              <a:ext cx="1991585" cy="1225296"/>
            </a:xfrm>
            <a:prstGeom prst="rect">
              <a:avLst/>
            </a:prstGeom>
          </p:spPr>
        </p:pic>
        <p:pic>
          <p:nvPicPr>
            <p:cNvPr id="9" name="Picture 8" descr="A blue background with white text and numbers&#10;&#10;Description automatically generated">
              <a:extLst>
                <a:ext uri="{FF2B5EF4-FFF2-40B4-BE49-F238E27FC236}">
                  <a16:creationId xmlns:a16="http://schemas.microsoft.com/office/drawing/2014/main" id="{95208E36-0A6F-0C04-B705-D92466DBC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9773" t="28082" r="28401" b="38375"/>
            <a:stretch/>
          </p:blipFill>
          <p:spPr>
            <a:xfrm>
              <a:off x="6195879" y="2503534"/>
              <a:ext cx="2273379" cy="1014984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3BFC528-B1E4-8BCF-4177-5C99C38D4611}"/>
                </a:ext>
              </a:extLst>
            </p:cNvPr>
            <p:cNvSpPr txBox="1"/>
            <p:nvPr/>
          </p:nvSpPr>
          <p:spPr>
            <a:xfrm>
              <a:off x="3510669" y="4741809"/>
              <a:ext cx="2605874" cy="76944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id-ID" sz="44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Poppins"/>
                </a:rPr>
                <a:t>Statistics</a:t>
              </a:r>
              <a:endParaRPr lang="en-US" sz="160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/>
                <a:cs typeface="Calibri" panose="020F0502020204030204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6061255-43A4-8849-8554-7CFEB1DB7A11}"/>
                </a:ext>
              </a:extLst>
            </p:cNvPr>
            <p:cNvSpPr/>
            <p:nvPr/>
          </p:nvSpPr>
          <p:spPr>
            <a:xfrm>
              <a:off x="3502701" y="4059515"/>
              <a:ext cx="2223647" cy="2167969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7AB9D20-B68E-F242-8C0A-BC957EC126A2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2940013" y="3524919"/>
              <a:ext cx="888334" cy="8520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10D7075-BB06-644E-AB3B-D05247C5D8F4}"/>
                </a:ext>
              </a:extLst>
            </p:cNvPr>
            <p:cNvCxnSpPr>
              <a:cxnSpLocks/>
              <a:endCxn id="11" idx="7"/>
            </p:cNvCxnSpPr>
            <p:nvPr/>
          </p:nvCxnSpPr>
          <p:spPr>
            <a:xfrm flipH="1">
              <a:off x="5400702" y="3524919"/>
              <a:ext cx="795176" cy="8520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D5AFC0A-A64C-0D47-8013-C53052C89A4B}"/>
                </a:ext>
              </a:extLst>
            </p:cNvPr>
            <p:cNvCxnSpPr>
              <a:cxnSpLocks/>
              <a:stCxn id="11" idx="4"/>
              <a:endCxn id="8" idx="0"/>
            </p:cNvCxnSpPr>
            <p:nvPr/>
          </p:nvCxnSpPr>
          <p:spPr>
            <a:xfrm flipH="1">
              <a:off x="4614524" y="6227484"/>
              <a:ext cx="1" cy="1111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013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CF3C6E4C-8FA1-4853-8C5D-81E11476C499}"/>
              </a:ext>
            </a:extLst>
          </p:cNvPr>
          <p:cNvGrpSpPr/>
          <p:nvPr/>
        </p:nvGrpSpPr>
        <p:grpSpPr>
          <a:xfrm>
            <a:off x="15353144" y="7431937"/>
            <a:ext cx="687560" cy="687560"/>
            <a:chOff x="5492751" y="2584451"/>
            <a:chExt cx="244475" cy="244475"/>
          </a:xfrm>
          <a:solidFill>
            <a:schemeClr val="bg1"/>
          </a:solidFill>
        </p:grpSpPr>
        <p:sp>
          <p:nvSpPr>
            <p:cNvPr id="76" name="Freeform 167">
              <a:extLst>
                <a:ext uri="{FF2B5EF4-FFF2-40B4-BE49-F238E27FC236}">
                  <a16:creationId xmlns:a16="http://schemas.microsoft.com/office/drawing/2014/main" id="{72456BD5-AE8D-4EC2-BAE0-B094B1EA1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9738" y="2700338"/>
              <a:ext cx="217488" cy="128588"/>
            </a:xfrm>
            <a:custGeom>
              <a:avLst/>
              <a:gdLst>
                <a:gd name="T0" fmla="*/ 39 w 58"/>
                <a:gd name="T1" fmla="*/ 23 h 34"/>
                <a:gd name="T2" fmla="*/ 25 w 58"/>
                <a:gd name="T3" fmla="*/ 0 h 34"/>
                <a:gd name="T4" fmla="*/ 17 w 58"/>
                <a:gd name="T5" fmla="*/ 0 h 34"/>
                <a:gd name="T6" fmla="*/ 29 w 58"/>
                <a:gd name="T7" fmla="*/ 22 h 34"/>
                <a:gd name="T8" fmla="*/ 0 w 58"/>
                <a:gd name="T9" fmla="*/ 34 h 34"/>
                <a:gd name="T10" fmla="*/ 58 w 58"/>
                <a:gd name="T11" fmla="*/ 34 h 34"/>
                <a:gd name="T12" fmla="*/ 39 w 58"/>
                <a:gd name="T13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39" y="23"/>
                  </a:moveTo>
                  <a:cubicBezTo>
                    <a:pt x="37" y="18"/>
                    <a:pt x="31" y="8"/>
                    <a:pt x="25" y="0"/>
                  </a:cubicBezTo>
                  <a:cubicBezTo>
                    <a:pt x="25" y="0"/>
                    <a:pt x="17" y="0"/>
                    <a:pt x="17" y="0"/>
                  </a:cubicBezTo>
                  <a:cubicBezTo>
                    <a:pt x="22" y="6"/>
                    <a:pt x="27" y="15"/>
                    <a:pt x="29" y="22"/>
                  </a:cubicBezTo>
                  <a:cubicBezTo>
                    <a:pt x="16" y="23"/>
                    <a:pt x="5" y="27"/>
                    <a:pt x="0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4" y="28"/>
                    <a:pt x="48" y="24"/>
                    <a:pt x="3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  <p:sp>
          <p:nvSpPr>
            <p:cNvPr id="77" name="Freeform 168">
              <a:extLst>
                <a:ext uri="{FF2B5EF4-FFF2-40B4-BE49-F238E27FC236}">
                  <a16:creationId xmlns:a16="http://schemas.microsoft.com/office/drawing/2014/main" id="{9D681EDC-918F-402C-86B8-EB82A6D79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2751" y="2584451"/>
              <a:ext cx="165100" cy="168275"/>
            </a:xfrm>
            <a:custGeom>
              <a:avLst/>
              <a:gdLst>
                <a:gd name="T0" fmla="*/ 11 w 44"/>
                <a:gd name="T1" fmla="*/ 21 h 45"/>
                <a:gd name="T2" fmla="*/ 12 w 44"/>
                <a:gd name="T3" fmla="*/ 45 h 45"/>
                <a:gd name="T4" fmla="*/ 20 w 44"/>
                <a:gd name="T5" fmla="*/ 25 h 45"/>
                <a:gd name="T6" fmla="*/ 28 w 44"/>
                <a:gd name="T7" fmla="*/ 29 h 45"/>
                <a:gd name="T8" fmla="*/ 26 w 44"/>
                <a:gd name="T9" fmla="*/ 20 h 45"/>
                <a:gd name="T10" fmla="*/ 44 w 44"/>
                <a:gd name="T11" fmla="*/ 29 h 45"/>
                <a:gd name="T12" fmla="*/ 28 w 44"/>
                <a:gd name="T13" fmla="*/ 13 h 45"/>
                <a:gd name="T14" fmla="*/ 40 w 44"/>
                <a:gd name="T15" fmla="*/ 9 h 45"/>
                <a:gd name="T16" fmla="*/ 17 w 44"/>
                <a:gd name="T17" fmla="*/ 11 h 45"/>
                <a:gd name="T18" fmla="*/ 16 w 44"/>
                <a:gd name="T19" fmla="*/ 1 h 45"/>
                <a:gd name="T20" fmla="*/ 11 w 44"/>
                <a:gd name="T21" fmla="*/ 10 h 45"/>
                <a:gd name="T22" fmla="*/ 1 w 44"/>
                <a:gd name="T23" fmla="*/ 5 h 45"/>
                <a:gd name="T24" fmla="*/ 7 w 44"/>
                <a:gd name="T25" fmla="*/ 14 h 45"/>
                <a:gd name="T26" fmla="*/ 1 w 44"/>
                <a:gd name="T27" fmla="*/ 33 h 45"/>
                <a:gd name="T28" fmla="*/ 11 w 44"/>
                <a:gd name="T29" fmla="*/ 2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45">
                  <a:moveTo>
                    <a:pt x="11" y="21"/>
                  </a:moveTo>
                  <a:cubicBezTo>
                    <a:pt x="8" y="26"/>
                    <a:pt x="7" y="32"/>
                    <a:pt x="12" y="45"/>
                  </a:cubicBezTo>
                  <a:cubicBezTo>
                    <a:pt x="12" y="38"/>
                    <a:pt x="17" y="28"/>
                    <a:pt x="20" y="25"/>
                  </a:cubicBezTo>
                  <a:cubicBezTo>
                    <a:pt x="24" y="25"/>
                    <a:pt x="28" y="29"/>
                    <a:pt x="28" y="29"/>
                  </a:cubicBezTo>
                  <a:cubicBezTo>
                    <a:pt x="28" y="25"/>
                    <a:pt x="27" y="23"/>
                    <a:pt x="26" y="20"/>
                  </a:cubicBezTo>
                  <a:cubicBezTo>
                    <a:pt x="32" y="20"/>
                    <a:pt x="41" y="21"/>
                    <a:pt x="44" y="29"/>
                  </a:cubicBezTo>
                  <a:cubicBezTo>
                    <a:pt x="40" y="17"/>
                    <a:pt x="32" y="13"/>
                    <a:pt x="28" y="13"/>
                  </a:cubicBezTo>
                  <a:cubicBezTo>
                    <a:pt x="32" y="9"/>
                    <a:pt x="32" y="9"/>
                    <a:pt x="40" y="9"/>
                  </a:cubicBezTo>
                  <a:cubicBezTo>
                    <a:pt x="28" y="0"/>
                    <a:pt x="20" y="7"/>
                    <a:pt x="17" y="11"/>
                  </a:cubicBezTo>
                  <a:cubicBezTo>
                    <a:pt x="16" y="8"/>
                    <a:pt x="16" y="4"/>
                    <a:pt x="16" y="1"/>
                  </a:cubicBezTo>
                  <a:cubicBezTo>
                    <a:pt x="16" y="1"/>
                    <a:pt x="12" y="5"/>
                    <a:pt x="11" y="10"/>
                  </a:cubicBezTo>
                  <a:cubicBezTo>
                    <a:pt x="6" y="9"/>
                    <a:pt x="1" y="5"/>
                    <a:pt x="1" y="5"/>
                  </a:cubicBezTo>
                  <a:cubicBezTo>
                    <a:pt x="3" y="7"/>
                    <a:pt x="5" y="13"/>
                    <a:pt x="7" y="14"/>
                  </a:cubicBezTo>
                  <a:cubicBezTo>
                    <a:pt x="0" y="19"/>
                    <a:pt x="1" y="33"/>
                    <a:pt x="1" y="33"/>
                  </a:cubicBezTo>
                  <a:cubicBezTo>
                    <a:pt x="5" y="26"/>
                    <a:pt x="7" y="22"/>
                    <a:pt x="1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59B335D-59FD-E147-8120-7B6F72BCF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521" y="-454486"/>
            <a:ext cx="3578387" cy="35783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4CBDF0-5F39-C847-A355-EFD60B8356CA}"/>
              </a:ext>
            </a:extLst>
          </p:cNvPr>
          <p:cNvSpPr txBox="1"/>
          <p:nvPr/>
        </p:nvSpPr>
        <p:spPr>
          <a:xfrm>
            <a:off x="855515" y="600960"/>
            <a:ext cx="13259496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d-ID" sz="6000" b="1" err="1">
                <a:solidFill>
                  <a:schemeClr val="tx1">
                    <a:lumMod val="75000"/>
                    <a:lumOff val="25000"/>
                  </a:schemeClr>
                </a:solidFill>
                <a:cs typeface="Poppins"/>
              </a:rPr>
              <a:t>Background</a:t>
            </a:r>
            <a:endParaRPr lang="id-ID" sz="6000" b="1">
              <a:solidFill>
                <a:schemeClr val="tx1">
                  <a:lumMod val="75000"/>
                  <a:lumOff val="25000"/>
                </a:schemeClr>
              </a:solidFill>
              <a:cs typeface="Poppin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D9456B-8DEE-0048-A311-BB523B6AC2D7}"/>
              </a:ext>
            </a:extLst>
          </p:cNvPr>
          <p:cNvSpPr/>
          <p:nvPr/>
        </p:nvSpPr>
        <p:spPr>
          <a:xfrm>
            <a:off x="2247296" y="2280071"/>
            <a:ext cx="14829173" cy="665445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571500" indent="-571500" fontAlgn="base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3600">
                <a:solidFill>
                  <a:srgbClr val="2E2E2E"/>
                </a:solidFill>
                <a:ea typeface="+mn-lt"/>
                <a:cs typeface="+mn-lt"/>
              </a:rPr>
              <a:t>Word recognition difficulties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  </a:t>
            </a:r>
            <a:endParaRPr lang="en-US"/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3600">
                <a:solidFill>
                  <a:srgbClr val="2E2E2E"/>
                </a:solidFill>
                <a:ea typeface="+mn-lt"/>
                <a:cs typeface="+mn-lt"/>
              </a:rPr>
              <a:t>Poor spelling</a:t>
            </a:r>
            <a:endParaRPr lang="en-US"/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3600">
                <a:solidFill>
                  <a:srgbClr val="2E2E2E"/>
                </a:solidFill>
                <a:ea typeface="+mn-lt"/>
                <a:cs typeface="+mn-lt"/>
              </a:rPr>
              <a:t>Problems decoding letters and words</a:t>
            </a:r>
            <a:endParaRPr lang="en-US"/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3600">
                <a:solidFill>
                  <a:srgbClr val="2E2E2E"/>
                </a:solidFill>
                <a:ea typeface="+mn-lt"/>
                <a:cs typeface="+mn-lt"/>
              </a:rPr>
              <a:t>Reading below the expected level for age</a:t>
            </a:r>
            <a:endParaRPr lang="en-US"/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3600">
                <a:solidFill>
                  <a:srgbClr val="2E2E2E"/>
                </a:solidFill>
                <a:ea typeface="+mn-lt"/>
                <a:cs typeface="+mn-lt"/>
              </a:rPr>
              <a:t>Slow and labor-intensive reading and writing</a:t>
            </a:r>
            <a:endParaRPr lang="en-US"/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3600">
                <a:solidFill>
                  <a:srgbClr val="2E2E2E"/>
                </a:solidFill>
                <a:ea typeface="+mn-lt"/>
                <a:cs typeface="+mn-lt"/>
              </a:rPr>
              <a:t>Avoidance of activities that involve reading</a:t>
            </a:r>
            <a:endParaRPr lang="en-US"/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v"/>
            </a:pPr>
            <a:endParaRPr lang="en-US" sz="3600">
              <a:ea typeface="Calibri"/>
              <a:cs typeface="Calibri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v"/>
            </a:pPr>
            <a:endParaRPr lang="en-US" sz="36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83CC46-2F41-3A43-83E0-AEEB772BD36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FAD93D6-B0DF-E843-9757-A546FF242ABA}" type="datetime1">
              <a:rPr lang="en-US" smtClean="0"/>
              <a:t>5/26/2025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02FEBD-4BC1-D54A-8E69-E607697D4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6E21AE-71E7-1046-A872-E4E573E7FC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7468" y="4066356"/>
            <a:ext cx="4824523" cy="4824523"/>
          </a:xfrm>
          <a:prstGeom prst="rect">
            <a:avLst/>
          </a:prstGeom>
        </p:spPr>
      </p:pic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E5ECC3DE-0EDA-BF7C-E40C-87CD7B1A955F}"/>
              </a:ext>
            </a:extLst>
          </p:cNvPr>
          <p:cNvSpPr txBox="1">
            <a:spLocks/>
          </p:cNvSpPr>
          <p:nvPr/>
        </p:nvSpPr>
        <p:spPr>
          <a:xfrm>
            <a:off x="3310269" y="9676565"/>
            <a:ext cx="839994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400">
                <a:solidFill>
                  <a:srgbClr val="93989C"/>
                </a:solidFill>
                <a:cs typeface="Poppins" panose="00000500000000000000" pitchFamily="2" charset="0"/>
              </a:rPr>
              <a:t>IT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21318320   | Silva T.</a:t>
            </a:r>
            <a:r>
              <a:rPr lang="en-US">
                <a:solidFill>
                  <a:srgbClr val="93989C"/>
                </a:solidFill>
                <a:cs typeface="Poppins" panose="00000500000000000000" pitchFamily="2" charset="0"/>
              </a:rPr>
              <a:t>U.D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 |  24-25J-233</a:t>
            </a:r>
            <a:endParaRPr lang="en-US">
              <a:solidFill>
                <a:srgbClr val="9398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806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>
            <a:extLst>
              <a:ext uri="{FF2B5EF4-FFF2-40B4-BE49-F238E27FC236}">
                <a16:creationId xmlns:a16="http://schemas.microsoft.com/office/drawing/2014/main" id="{F1A19266-A031-6942-92C0-B8FB19814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8428" y="-606973"/>
            <a:ext cx="3578387" cy="3578387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731E07D0-D60E-A040-B38E-E5218924F83D}"/>
              </a:ext>
            </a:extLst>
          </p:cNvPr>
          <p:cNvSpPr txBox="1"/>
          <p:nvPr/>
        </p:nvSpPr>
        <p:spPr>
          <a:xfrm>
            <a:off x="855515" y="600960"/>
            <a:ext cx="88246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6000" b="1" err="1">
                <a:solidFill>
                  <a:schemeClr val="tx1">
                    <a:lumMod val="75000"/>
                    <a:lumOff val="25000"/>
                  </a:schemeClr>
                </a:solidFill>
                <a:cs typeface="Poppins" panose="00000500000000000000" pitchFamily="2" charset="0"/>
              </a:rPr>
              <a:t>Research</a:t>
            </a:r>
            <a:r>
              <a:rPr lang="id-ID" sz="6000" b="1">
                <a:solidFill>
                  <a:schemeClr val="tx1">
                    <a:lumMod val="75000"/>
                    <a:lumOff val="25000"/>
                  </a:schemeClr>
                </a:solidFill>
                <a:cs typeface="Poppins" panose="00000500000000000000" pitchFamily="2" charset="0"/>
              </a:rPr>
              <a:t> Gap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E919D3-6AD6-2747-8C69-BAF6CD19543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3BD0D8F-9DC1-3149-9D3C-7CBB6F7F5C2D}" type="datetime1">
              <a:rPr lang="en-US" smtClean="0"/>
              <a:t>5/26/2025</a:t>
            </a:fld>
            <a:endParaRPr 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28903E3-F955-B141-8944-4939082A2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3" name="Alternate Process 2">
            <a:extLst>
              <a:ext uri="{FF2B5EF4-FFF2-40B4-BE49-F238E27FC236}">
                <a16:creationId xmlns:a16="http://schemas.microsoft.com/office/drawing/2014/main" id="{35D66FDE-7C00-D14B-9489-DB0DA975DC79}"/>
              </a:ext>
            </a:extLst>
          </p:cNvPr>
          <p:cNvSpPr/>
          <p:nvPr/>
        </p:nvSpPr>
        <p:spPr>
          <a:xfrm>
            <a:off x="864524" y="2298173"/>
            <a:ext cx="3578385" cy="1583861"/>
          </a:xfrm>
          <a:prstGeom prst="flowChartAlternate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4084EB-9A38-F149-BEAE-0B9561820B7C}"/>
              </a:ext>
            </a:extLst>
          </p:cNvPr>
          <p:cNvSpPr txBox="1"/>
          <p:nvPr/>
        </p:nvSpPr>
        <p:spPr>
          <a:xfrm>
            <a:off x="708537" y="2499950"/>
            <a:ext cx="3890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2E2E2E"/>
                </a:solidFill>
                <a:ea typeface="Calibri"/>
                <a:cs typeface="Calibri"/>
              </a:rPr>
              <a:t>Assistive Learning Environment for Students with Learning Disabilities</a:t>
            </a:r>
            <a:endParaRPr lang="en-US" sz="2400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A316225F-1A64-56E0-FEA4-F8A121CA9744}"/>
              </a:ext>
            </a:extLst>
          </p:cNvPr>
          <p:cNvSpPr txBox="1">
            <a:spLocks/>
          </p:cNvSpPr>
          <p:nvPr/>
        </p:nvSpPr>
        <p:spPr>
          <a:xfrm>
            <a:off x="3310269" y="9676565"/>
            <a:ext cx="839994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400">
                <a:solidFill>
                  <a:srgbClr val="93989C"/>
                </a:solidFill>
                <a:cs typeface="Poppins" panose="00000500000000000000" pitchFamily="2" charset="0"/>
              </a:rPr>
              <a:t>IT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21318320   | Silva T.</a:t>
            </a:r>
            <a:r>
              <a:rPr lang="en-US">
                <a:solidFill>
                  <a:srgbClr val="93989C"/>
                </a:solidFill>
                <a:cs typeface="Poppins" panose="00000500000000000000" pitchFamily="2" charset="0"/>
              </a:rPr>
              <a:t>U.D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 |  24-25J-233</a:t>
            </a:r>
            <a:endParaRPr lang="en-US">
              <a:solidFill>
                <a:srgbClr val="93989C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E8E3C7C-9B2C-8E4A-A982-FCFE362D2F71}"/>
              </a:ext>
            </a:extLst>
          </p:cNvPr>
          <p:cNvCxnSpPr>
            <a:cxnSpLocks/>
          </p:cNvCxnSpPr>
          <p:nvPr/>
        </p:nvCxnSpPr>
        <p:spPr>
          <a:xfrm flipH="1">
            <a:off x="1596040" y="3882034"/>
            <a:ext cx="2" cy="384986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lternate Process 11">
            <a:extLst>
              <a:ext uri="{FF2B5EF4-FFF2-40B4-BE49-F238E27FC236}">
                <a16:creationId xmlns:a16="http://schemas.microsoft.com/office/drawing/2014/main" id="{27770831-F1CC-2D43-A48F-750F2B81CCE9}"/>
              </a:ext>
            </a:extLst>
          </p:cNvPr>
          <p:cNvSpPr/>
          <p:nvPr/>
        </p:nvSpPr>
        <p:spPr>
          <a:xfrm>
            <a:off x="2653714" y="4559917"/>
            <a:ext cx="3406109" cy="1569660"/>
          </a:xfrm>
          <a:prstGeom prst="flowChartAlternateProcess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3E063B4-559A-3048-8073-EA8B26A8228E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596041" y="5344747"/>
            <a:ext cx="105767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lternate Process 14">
            <a:extLst>
              <a:ext uri="{FF2B5EF4-FFF2-40B4-BE49-F238E27FC236}">
                <a16:creationId xmlns:a16="http://schemas.microsoft.com/office/drawing/2014/main" id="{3257B82A-335F-9649-96FA-18CB62DE40F3}"/>
              </a:ext>
            </a:extLst>
          </p:cNvPr>
          <p:cNvSpPr/>
          <p:nvPr/>
        </p:nvSpPr>
        <p:spPr>
          <a:xfrm>
            <a:off x="2653715" y="6875443"/>
            <a:ext cx="3406108" cy="1715363"/>
          </a:xfrm>
          <a:prstGeom prst="flowChartAlternateProcess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487AC9-6B30-1C41-A856-B3770DBD350B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596041" y="7733125"/>
            <a:ext cx="105767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lternate Process 38">
            <a:extLst>
              <a:ext uri="{FF2B5EF4-FFF2-40B4-BE49-F238E27FC236}">
                <a16:creationId xmlns:a16="http://schemas.microsoft.com/office/drawing/2014/main" id="{D4D3DDFC-5A1F-2544-AF05-4622461FCD66}"/>
              </a:ext>
            </a:extLst>
          </p:cNvPr>
          <p:cNvSpPr/>
          <p:nvPr/>
        </p:nvSpPr>
        <p:spPr>
          <a:xfrm>
            <a:off x="6898325" y="2287398"/>
            <a:ext cx="3578385" cy="1583861"/>
          </a:xfrm>
          <a:prstGeom prst="flowChartAlternate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5BCA25-0236-F347-AD25-86D48F58A7FB}"/>
              </a:ext>
            </a:extLst>
          </p:cNvPr>
          <p:cNvSpPr txBox="1"/>
          <p:nvPr/>
        </p:nvSpPr>
        <p:spPr>
          <a:xfrm>
            <a:off x="6976317" y="2724510"/>
            <a:ext cx="35783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2E2E2E"/>
                </a:solidFill>
                <a:ea typeface="Calibri"/>
                <a:cs typeface="Calibri"/>
              </a:rPr>
              <a:t>Interactive Reading Tools for Dyslexic Students</a:t>
            </a:r>
            <a:endParaRPr lang="en-US" sz="24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104A102-C5A3-324D-A726-10151F662B96}"/>
              </a:ext>
            </a:extLst>
          </p:cNvPr>
          <p:cNvCxnSpPr>
            <a:cxnSpLocks/>
          </p:cNvCxnSpPr>
          <p:nvPr/>
        </p:nvCxnSpPr>
        <p:spPr>
          <a:xfrm flipH="1">
            <a:off x="7621044" y="3871259"/>
            <a:ext cx="8800" cy="38330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lternate Process 41">
            <a:extLst>
              <a:ext uri="{FF2B5EF4-FFF2-40B4-BE49-F238E27FC236}">
                <a16:creationId xmlns:a16="http://schemas.microsoft.com/office/drawing/2014/main" id="{A5DEB84F-7567-864B-BE87-125B9A5B95C8}"/>
              </a:ext>
            </a:extLst>
          </p:cNvPr>
          <p:cNvSpPr/>
          <p:nvPr/>
        </p:nvSpPr>
        <p:spPr>
          <a:xfrm>
            <a:off x="8687515" y="4534941"/>
            <a:ext cx="3130872" cy="1583861"/>
          </a:xfrm>
          <a:prstGeom prst="flowChartAlternateProcess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1C8A87C-7346-9F48-9012-0905333D5412}"/>
              </a:ext>
            </a:extLst>
          </p:cNvPr>
          <p:cNvCxnSpPr>
            <a:cxnSpLocks/>
          </p:cNvCxnSpPr>
          <p:nvPr/>
        </p:nvCxnSpPr>
        <p:spPr>
          <a:xfrm>
            <a:off x="7629843" y="5410290"/>
            <a:ext cx="1057670" cy="1077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lternate Process 43">
            <a:extLst>
              <a:ext uri="{FF2B5EF4-FFF2-40B4-BE49-F238E27FC236}">
                <a16:creationId xmlns:a16="http://schemas.microsoft.com/office/drawing/2014/main" id="{5EFF6FB3-F6D2-1B44-B39E-01E16F7B14C8}"/>
              </a:ext>
            </a:extLst>
          </p:cNvPr>
          <p:cNvSpPr/>
          <p:nvPr/>
        </p:nvSpPr>
        <p:spPr>
          <a:xfrm>
            <a:off x="8664735" y="6848864"/>
            <a:ext cx="3425721" cy="1710981"/>
          </a:xfrm>
          <a:prstGeom prst="flowChartAlternateProcess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2548813-028E-8B42-951E-D44C468340C4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7621044" y="7685387"/>
            <a:ext cx="1043691" cy="189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lternate Process 45">
            <a:extLst>
              <a:ext uri="{FF2B5EF4-FFF2-40B4-BE49-F238E27FC236}">
                <a16:creationId xmlns:a16="http://schemas.microsoft.com/office/drawing/2014/main" id="{C56AA05E-9CA1-014B-9D51-C5BE0A77D9D0}"/>
              </a:ext>
            </a:extLst>
          </p:cNvPr>
          <p:cNvSpPr/>
          <p:nvPr/>
        </p:nvSpPr>
        <p:spPr>
          <a:xfrm>
            <a:off x="12766730" y="2298173"/>
            <a:ext cx="3578385" cy="1583861"/>
          </a:xfrm>
          <a:prstGeom prst="flowChartAlternate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4A47E2B-C956-134E-8AA0-F65E1509FFD7}"/>
              </a:ext>
            </a:extLst>
          </p:cNvPr>
          <p:cNvSpPr txBox="1"/>
          <p:nvPr/>
        </p:nvSpPr>
        <p:spPr>
          <a:xfrm>
            <a:off x="12844722" y="2516952"/>
            <a:ext cx="357838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>
                <a:solidFill>
                  <a:srgbClr val="000000"/>
                </a:solidFill>
                <a:ea typeface="+mn-lt"/>
                <a:cs typeface="+mn-lt"/>
              </a:rPr>
              <a:t>AI-based systems for Dyslexic Students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530D14F-A991-EB4A-8325-FE0F5B7A2DBC}"/>
              </a:ext>
            </a:extLst>
          </p:cNvPr>
          <p:cNvCxnSpPr>
            <a:cxnSpLocks/>
          </p:cNvCxnSpPr>
          <p:nvPr/>
        </p:nvCxnSpPr>
        <p:spPr>
          <a:xfrm>
            <a:off x="13498248" y="3882034"/>
            <a:ext cx="1" cy="37392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Alternate Process 48">
            <a:extLst>
              <a:ext uri="{FF2B5EF4-FFF2-40B4-BE49-F238E27FC236}">
                <a16:creationId xmlns:a16="http://schemas.microsoft.com/office/drawing/2014/main" id="{971726E5-85AA-5848-9E08-59F4272C4157}"/>
              </a:ext>
            </a:extLst>
          </p:cNvPr>
          <p:cNvSpPr/>
          <p:nvPr/>
        </p:nvSpPr>
        <p:spPr>
          <a:xfrm>
            <a:off x="14500338" y="4434903"/>
            <a:ext cx="3313884" cy="1694674"/>
          </a:xfrm>
          <a:prstGeom prst="flowChartAlternateProcess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1607316-752A-BA46-8A35-D8348833EF08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13498248" y="5282240"/>
            <a:ext cx="100209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Alternate Process 50">
            <a:extLst>
              <a:ext uri="{FF2B5EF4-FFF2-40B4-BE49-F238E27FC236}">
                <a16:creationId xmlns:a16="http://schemas.microsoft.com/office/drawing/2014/main" id="{6258D46F-9E30-B446-ABE4-3C3F47764452}"/>
              </a:ext>
            </a:extLst>
          </p:cNvPr>
          <p:cNvSpPr/>
          <p:nvPr/>
        </p:nvSpPr>
        <p:spPr>
          <a:xfrm>
            <a:off x="14555920" y="6787180"/>
            <a:ext cx="3513789" cy="1803626"/>
          </a:xfrm>
          <a:prstGeom prst="flowChartAlternateProcess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2CB84CC-540C-4C4C-B48B-A3EDDD7E78F2}"/>
              </a:ext>
            </a:extLst>
          </p:cNvPr>
          <p:cNvCxnSpPr>
            <a:cxnSpLocks/>
          </p:cNvCxnSpPr>
          <p:nvPr/>
        </p:nvCxnSpPr>
        <p:spPr>
          <a:xfrm>
            <a:off x="13498248" y="7621312"/>
            <a:ext cx="1057672" cy="6768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27413A2-17B3-604E-802C-438873210E56}"/>
              </a:ext>
            </a:extLst>
          </p:cNvPr>
          <p:cNvSpPr txBox="1"/>
          <p:nvPr/>
        </p:nvSpPr>
        <p:spPr>
          <a:xfrm>
            <a:off x="2763544" y="4559251"/>
            <a:ext cx="318644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>
                <a:solidFill>
                  <a:srgbClr val="2E2E2E"/>
                </a:solidFill>
                <a:ea typeface="Calibri"/>
                <a:cs typeface="Calibri"/>
              </a:rPr>
              <a:t>Develop an Assistive Learning Environment (ALE) for students with learning disabilities.</a:t>
            </a:r>
            <a:endParaRPr lang="en-US" sz="230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D3E60A5-2F22-6F40-89DD-14F7E04EE590}"/>
              </a:ext>
            </a:extLst>
          </p:cNvPr>
          <p:cNvSpPr/>
          <p:nvPr/>
        </p:nvSpPr>
        <p:spPr>
          <a:xfrm>
            <a:off x="2640986" y="7002402"/>
            <a:ext cx="3603846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300">
                <a:solidFill>
                  <a:srgbClr val="2E2E2E"/>
                </a:solidFill>
                <a:ea typeface="Calibri"/>
                <a:cs typeface="Calibri"/>
              </a:rPr>
              <a:t>Provide a flexible environment allowing students to follow activities at their own pace.</a:t>
            </a:r>
            <a:endParaRPr lang="en-US" sz="230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57B5685-E8D7-5D44-92B7-BA035EC2E787}"/>
              </a:ext>
            </a:extLst>
          </p:cNvPr>
          <p:cNvSpPr txBox="1"/>
          <p:nvPr/>
        </p:nvSpPr>
        <p:spPr>
          <a:xfrm>
            <a:off x="8741779" y="4773186"/>
            <a:ext cx="3186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2E2E2E"/>
                </a:solidFill>
                <a:ea typeface="Calibri"/>
                <a:cs typeface="Calibri"/>
              </a:rPr>
              <a:t>Develop interactive tools to aid reading for dyslexic students.</a:t>
            </a:r>
            <a:endParaRPr lang="en-US" sz="230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F7C2345-80C5-9F45-B598-3F8AF39BA1ED}"/>
              </a:ext>
            </a:extLst>
          </p:cNvPr>
          <p:cNvSpPr txBox="1"/>
          <p:nvPr/>
        </p:nvSpPr>
        <p:spPr>
          <a:xfrm>
            <a:off x="8509370" y="6996604"/>
            <a:ext cx="378119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>
                <a:solidFill>
                  <a:srgbClr val="2E2E2E"/>
                </a:solidFill>
                <a:ea typeface="Calibri"/>
                <a:cs typeface="Calibri"/>
              </a:rPr>
              <a:t>Utilize multimedia elements like audio and visual aids to enhance reading comprehension.</a:t>
            </a:r>
            <a:endParaRPr lang="en-US" sz="23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7BE4FB5-561D-8F45-9112-CF217D569F60}"/>
              </a:ext>
            </a:extLst>
          </p:cNvPr>
          <p:cNvSpPr txBox="1"/>
          <p:nvPr/>
        </p:nvSpPr>
        <p:spPr>
          <a:xfrm>
            <a:off x="14482740" y="4722064"/>
            <a:ext cx="3313891" cy="115416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300">
                <a:solidFill>
                  <a:srgbClr val="000000"/>
                </a:solidFill>
                <a:ea typeface="+mn-lt"/>
                <a:cs typeface="+mn-lt"/>
              </a:rPr>
              <a:t>Develop AI-driven t systems to assist with reading difficulties</a:t>
            </a:r>
            <a:endParaRPr lang="en-US" sz="23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C4341B3-B12C-2746-AA59-485B80B45892}"/>
              </a:ext>
            </a:extLst>
          </p:cNvPr>
          <p:cNvSpPr txBox="1"/>
          <p:nvPr/>
        </p:nvSpPr>
        <p:spPr>
          <a:xfrm>
            <a:off x="14472086" y="6763847"/>
            <a:ext cx="374605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>
                <a:solidFill>
                  <a:srgbClr val="000000"/>
                </a:solidFill>
                <a:ea typeface="+mn-lt"/>
                <a:cs typeface="+mn-lt"/>
              </a:rPr>
              <a:t>Utilize natural language processing (NLP) to convert text into speech, making reading easier for dyslexic students.</a:t>
            </a:r>
          </a:p>
        </p:txBody>
      </p:sp>
    </p:spTree>
    <p:extLst>
      <p:ext uri="{BB962C8B-B14F-4D97-AF65-F5344CB8AC3E}">
        <p14:creationId xmlns:p14="http://schemas.microsoft.com/office/powerpoint/2010/main" val="4073380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9ECFC25F-F9DC-B746-8A3E-A81AEF365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25DEA-84C9-4A4B-834B-A2C093AA2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44" name="Freeform: Shape 13">
              <a:extLst>
                <a:ext uri="{FF2B5EF4-FFF2-40B4-BE49-F238E27FC236}">
                  <a16:creationId xmlns:a16="http://schemas.microsoft.com/office/drawing/2014/main" id="{01B18E4C-84FD-C144-9833-649979E9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5B734C0-FAA0-9F46-A03C-93796B38B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43983D35-DFA6-B747-874B-714D83BA6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18">
            <a:extLst>
              <a:ext uri="{FF2B5EF4-FFF2-40B4-BE49-F238E27FC236}">
                <a16:creationId xmlns:a16="http://schemas.microsoft.com/office/drawing/2014/main" id="{16BE0DFF-A099-D446-AAB6-9FF428A1E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F1A19266-A031-6942-92C0-B8FB19814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8428" y="-606973"/>
            <a:ext cx="3578387" cy="3578387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731E07D0-D60E-A040-B38E-E5218924F83D}"/>
              </a:ext>
            </a:extLst>
          </p:cNvPr>
          <p:cNvSpPr txBox="1"/>
          <p:nvPr/>
        </p:nvSpPr>
        <p:spPr>
          <a:xfrm>
            <a:off x="855515" y="600960"/>
            <a:ext cx="882469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000" b="1">
                <a:solidFill>
                  <a:schemeClr val="tx1">
                    <a:lumMod val="75000"/>
                    <a:lumOff val="25000"/>
                  </a:schemeClr>
                </a:solidFill>
                <a:cs typeface="Poppins"/>
              </a:rPr>
              <a:t>System Comparison</a:t>
            </a:r>
            <a:endParaRPr lang="id-ID" sz="6000" b="1">
              <a:solidFill>
                <a:schemeClr val="tx1">
                  <a:lumMod val="75000"/>
                  <a:lumOff val="25000"/>
                </a:schemeClr>
              </a:solidFill>
              <a:cs typeface="Poppins" panose="00000500000000000000" pitchFamily="2" charset="0"/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9316CFEB-1E57-24BA-D505-6736DF696D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898093"/>
              </p:ext>
            </p:extLst>
          </p:nvPr>
        </p:nvGraphicFramePr>
        <p:xfrm>
          <a:off x="1149049" y="2102225"/>
          <a:ext cx="14997038" cy="5946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48046">
                  <a:extLst>
                    <a:ext uri="{9D8B030D-6E8A-4147-A177-3AD203B41FA5}">
                      <a16:colId xmlns:a16="http://schemas.microsoft.com/office/drawing/2014/main" val="6100330"/>
                    </a:ext>
                  </a:extLst>
                </a:gridCol>
                <a:gridCol w="1382733">
                  <a:extLst>
                    <a:ext uri="{9D8B030D-6E8A-4147-A177-3AD203B41FA5}">
                      <a16:colId xmlns:a16="http://schemas.microsoft.com/office/drawing/2014/main" val="2221822594"/>
                    </a:ext>
                  </a:extLst>
                </a:gridCol>
                <a:gridCol w="1740617">
                  <a:extLst>
                    <a:ext uri="{9D8B030D-6E8A-4147-A177-3AD203B41FA5}">
                      <a16:colId xmlns:a16="http://schemas.microsoft.com/office/drawing/2014/main" val="3387585428"/>
                    </a:ext>
                  </a:extLst>
                </a:gridCol>
                <a:gridCol w="1870756">
                  <a:extLst>
                    <a:ext uri="{9D8B030D-6E8A-4147-A177-3AD203B41FA5}">
                      <a16:colId xmlns:a16="http://schemas.microsoft.com/office/drawing/2014/main" val="210591549"/>
                    </a:ext>
                  </a:extLst>
                </a:gridCol>
                <a:gridCol w="1952094">
                  <a:extLst>
                    <a:ext uri="{9D8B030D-6E8A-4147-A177-3AD203B41FA5}">
                      <a16:colId xmlns:a16="http://schemas.microsoft.com/office/drawing/2014/main" val="3950385444"/>
                    </a:ext>
                  </a:extLst>
                </a:gridCol>
                <a:gridCol w="2602792">
                  <a:extLst>
                    <a:ext uri="{9D8B030D-6E8A-4147-A177-3AD203B41FA5}">
                      <a16:colId xmlns:a16="http://schemas.microsoft.com/office/drawing/2014/main" val="1503105417"/>
                    </a:ext>
                  </a:extLst>
                </a:gridCol>
              </a:tblGrid>
              <a:tr h="431067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Lexayudha</a:t>
                      </a:r>
                      <a:endParaRPr lang="en-US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888768"/>
                  </a:ext>
                </a:extLst>
              </a:tr>
              <a:tr h="431067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700" b="0" i="0" u="none" strike="noStrike" noProof="0">
                          <a:latin typeface="Calibri"/>
                        </a:rPr>
                        <a:t>Chromatic Variation approach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472021"/>
                  </a:ext>
                </a:extLst>
              </a:tr>
              <a:tr h="787167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700" b="0" i="0" u="none" strike="noStrike" noProof="0">
                          <a:latin typeface="Calibri"/>
                        </a:rPr>
                        <a:t>Best suited chromatic variation detection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677886"/>
                  </a:ext>
                </a:extLst>
              </a:tr>
              <a:tr h="431067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b="0" i="0" u="none" strike="noStrike" noProof="0">
                          <a:latin typeface="Calibri"/>
                        </a:rPr>
                        <a:t>Color variation effectiveness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000995"/>
                  </a:ext>
                </a:extLst>
              </a:tr>
              <a:tr h="50603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700" b="0" i="0" u="none" strike="noStrike" noProof="0">
                          <a:latin typeface="Calibri"/>
                        </a:rPr>
                        <a:t>Best suited color variation detection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9153369"/>
                  </a:ext>
                </a:extLst>
              </a:tr>
              <a:tr h="431067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700" b="0" i="0" u="none" strike="noStrike" noProof="0">
                          <a:latin typeface="Calibri"/>
                        </a:rPr>
                        <a:t>Complexity adjustments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245284"/>
                  </a:ext>
                </a:extLst>
              </a:tr>
              <a:tr h="431067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700" b="0" i="0" u="none" strike="noStrike" noProof="0"/>
                        <a:t>Personalized Lessons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471087"/>
                  </a:ext>
                </a:extLst>
              </a:tr>
              <a:tr h="431067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700" b="0" i="0" u="none" strike="noStrike" noProof="0"/>
                        <a:t>Text to Speech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23469"/>
                  </a:ext>
                </a:extLst>
              </a:tr>
              <a:tr h="431067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700" b="0" i="0" u="none" strike="noStrike" noProof="0"/>
                        <a:t>Text Highlighting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170698"/>
                  </a:ext>
                </a:extLst>
              </a:tr>
              <a:tr h="431067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700" b="0" i="0" u="none" strike="noStrike" noProof="0"/>
                        <a:t>User Friendliness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976028"/>
                  </a:ext>
                </a:extLst>
              </a:tr>
              <a:tr h="431067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700" b="0" i="0" u="none" strike="noStrike" noProof="0"/>
                        <a:t>Possess a web/mobile app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364215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5161BB95-41D2-783F-D212-15EB9BEEA95C}"/>
              </a:ext>
            </a:extLst>
          </p:cNvPr>
          <p:cNvSpPr/>
          <p:nvPr/>
        </p:nvSpPr>
        <p:spPr>
          <a:xfrm>
            <a:off x="1103902" y="8101380"/>
            <a:ext cx="15716167" cy="105554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>
                <a:sym typeface="Montserrat Classic"/>
              </a:rPr>
              <a:t>A - On the Role of Color in Reading and Comprehension Tasks in Dyslexic Children and Adults[11]						</a:t>
            </a:r>
            <a:r>
              <a:rPr lang="en-US" sz="2200"/>
              <a:t> C- </a:t>
            </a:r>
            <a:r>
              <a:rPr lang="en-US" sz="2200" err="1"/>
              <a:t>Nessy</a:t>
            </a:r>
            <a:endParaRPr lang="en-US" sz="2200">
              <a:sym typeface="Montserrat Classic"/>
            </a:endParaRPr>
          </a:p>
          <a:p>
            <a:pPr>
              <a:lnSpc>
                <a:spcPct val="150000"/>
              </a:lnSpc>
            </a:pPr>
            <a:r>
              <a:rPr lang="en-US" sz="2200"/>
              <a:t>B - Chromatic visual evoked potentials: A review of physiology, methods and clinical applications[12] 					 D – Claro </a:t>
            </a:r>
            <a:r>
              <a:rPr lang="en-US" sz="2200" err="1"/>
              <a:t>Speek</a:t>
            </a:r>
            <a:endParaRPr lang="en-US" sz="22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2C9574-BD26-A04E-803A-8B46A3616E7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0728332-403D-1945-928A-66DA9BD29394}" type="datetime1">
              <a:rPr lang="en-US" smtClean="0"/>
              <a:t>5/26/2025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7B4ED5-FB8C-0A4B-813A-BF1F745D7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64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513349C-F505-A639-D865-449052E3CDF6}"/>
              </a:ext>
            </a:extLst>
          </p:cNvPr>
          <p:cNvGrpSpPr/>
          <p:nvPr/>
        </p:nvGrpSpPr>
        <p:grpSpPr>
          <a:xfrm>
            <a:off x="7129799" y="2616305"/>
            <a:ext cx="8539380" cy="5423916"/>
            <a:chOff x="7501324" y="4039408"/>
            <a:chExt cx="8539380" cy="5423916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F3C6E4C-8FA1-4853-8C5D-81E11476C499}"/>
                </a:ext>
              </a:extLst>
            </p:cNvPr>
            <p:cNvGrpSpPr/>
            <p:nvPr/>
          </p:nvGrpSpPr>
          <p:grpSpPr>
            <a:xfrm>
              <a:off x="15353144" y="7431937"/>
              <a:ext cx="687560" cy="687560"/>
              <a:chOff x="5492751" y="2584451"/>
              <a:chExt cx="244475" cy="244475"/>
            </a:xfrm>
            <a:solidFill>
              <a:schemeClr val="bg1"/>
            </a:solidFill>
          </p:grpSpPr>
          <p:sp>
            <p:nvSpPr>
              <p:cNvPr id="76" name="Freeform 167">
                <a:extLst>
                  <a:ext uri="{FF2B5EF4-FFF2-40B4-BE49-F238E27FC236}">
                    <a16:creationId xmlns:a16="http://schemas.microsoft.com/office/drawing/2014/main" id="{72456BD5-AE8D-4EC2-BAE0-B094B1EA1A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9738" y="2700338"/>
                <a:ext cx="217488" cy="128588"/>
              </a:xfrm>
              <a:custGeom>
                <a:avLst/>
                <a:gdLst>
                  <a:gd name="T0" fmla="*/ 39 w 58"/>
                  <a:gd name="T1" fmla="*/ 23 h 34"/>
                  <a:gd name="T2" fmla="*/ 25 w 58"/>
                  <a:gd name="T3" fmla="*/ 0 h 34"/>
                  <a:gd name="T4" fmla="*/ 17 w 58"/>
                  <a:gd name="T5" fmla="*/ 0 h 34"/>
                  <a:gd name="T6" fmla="*/ 29 w 58"/>
                  <a:gd name="T7" fmla="*/ 22 h 34"/>
                  <a:gd name="T8" fmla="*/ 0 w 58"/>
                  <a:gd name="T9" fmla="*/ 34 h 34"/>
                  <a:gd name="T10" fmla="*/ 58 w 58"/>
                  <a:gd name="T11" fmla="*/ 34 h 34"/>
                  <a:gd name="T12" fmla="*/ 39 w 58"/>
                  <a:gd name="T13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4">
                    <a:moveTo>
                      <a:pt x="39" y="23"/>
                    </a:moveTo>
                    <a:cubicBezTo>
                      <a:pt x="37" y="18"/>
                      <a:pt x="31" y="8"/>
                      <a:pt x="25" y="0"/>
                    </a:cubicBezTo>
                    <a:cubicBezTo>
                      <a:pt x="25" y="0"/>
                      <a:pt x="17" y="0"/>
                      <a:pt x="17" y="0"/>
                    </a:cubicBezTo>
                    <a:cubicBezTo>
                      <a:pt x="22" y="6"/>
                      <a:pt x="27" y="15"/>
                      <a:pt x="29" y="22"/>
                    </a:cubicBezTo>
                    <a:cubicBezTo>
                      <a:pt x="16" y="23"/>
                      <a:pt x="5" y="27"/>
                      <a:pt x="0" y="34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54" y="28"/>
                      <a:pt x="48" y="24"/>
                      <a:pt x="3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4050"/>
              </a:p>
            </p:txBody>
          </p:sp>
          <p:sp>
            <p:nvSpPr>
              <p:cNvPr id="77" name="Freeform 168">
                <a:extLst>
                  <a:ext uri="{FF2B5EF4-FFF2-40B4-BE49-F238E27FC236}">
                    <a16:creationId xmlns:a16="http://schemas.microsoft.com/office/drawing/2014/main" id="{9D681EDC-918F-402C-86B8-EB82A6D796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2751" y="2584451"/>
                <a:ext cx="165100" cy="168275"/>
              </a:xfrm>
              <a:custGeom>
                <a:avLst/>
                <a:gdLst>
                  <a:gd name="T0" fmla="*/ 11 w 44"/>
                  <a:gd name="T1" fmla="*/ 21 h 45"/>
                  <a:gd name="T2" fmla="*/ 12 w 44"/>
                  <a:gd name="T3" fmla="*/ 45 h 45"/>
                  <a:gd name="T4" fmla="*/ 20 w 44"/>
                  <a:gd name="T5" fmla="*/ 25 h 45"/>
                  <a:gd name="T6" fmla="*/ 28 w 44"/>
                  <a:gd name="T7" fmla="*/ 29 h 45"/>
                  <a:gd name="T8" fmla="*/ 26 w 44"/>
                  <a:gd name="T9" fmla="*/ 20 h 45"/>
                  <a:gd name="T10" fmla="*/ 44 w 44"/>
                  <a:gd name="T11" fmla="*/ 29 h 45"/>
                  <a:gd name="T12" fmla="*/ 28 w 44"/>
                  <a:gd name="T13" fmla="*/ 13 h 45"/>
                  <a:gd name="T14" fmla="*/ 40 w 44"/>
                  <a:gd name="T15" fmla="*/ 9 h 45"/>
                  <a:gd name="T16" fmla="*/ 17 w 44"/>
                  <a:gd name="T17" fmla="*/ 11 h 45"/>
                  <a:gd name="T18" fmla="*/ 16 w 44"/>
                  <a:gd name="T19" fmla="*/ 1 h 45"/>
                  <a:gd name="T20" fmla="*/ 11 w 44"/>
                  <a:gd name="T21" fmla="*/ 10 h 45"/>
                  <a:gd name="T22" fmla="*/ 1 w 44"/>
                  <a:gd name="T23" fmla="*/ 5 h 45"/>
                  <a:gd name="T24" fmla="*/ 7 w 44"/>
                  <a:gd name="T25" fmla="*/ 14 h 45"/>
                  <a:gd name="T26" fmla="*/ 1 w 44"/>
                  <a:gd name="T27" fmla="*/ 33 h 45"/>
                  <a:gd name="T28" fmla="*/ 11 w 44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4" h="45">
                    <a:moveTo>
                      <a:pt x="11" y="21"/>
                    </a:moveTo>
                    <a:cubicBezTo>
                      <a:pt x="8" y="26"/>
                      <a:pt x="7" y="32"/>
                      <a:pt x="12" y="45"/>
                    </a:cubicBezTo>
                    <a:cubicBezTo>
                      <a:pt x="12" y="38"/>
                      <a:pt x="17" y="28"/>
                      <a:pt x="20" y="25"/>
                    </a:cubicBezTo>
                    <a:cubicBezTo>
                      <a:pt x="24" y="25"/>
                      <a:pt x="28" y="29"/>
                      <a:pt x="28" y="29"/>
                    </a:cubicBezTo>
                    <a:cubicBezTo>
                      <a:pt x="28" y="25"/>
                      <a:pt x="27" y="23"/>
                      <a:pt x="26" y="20"/>
                    </a:cubicBezTo>
                    <a:cubicBezTo>
                      <a:pt x="32" y="20"/>
                      <a:pt x="41" y="21"/>
                      <a:pt x="44" y="29"/>
                    </a:cubicBezTo>
                    <a:cubicBezTo>
                      <a:pt x="40" y="17"/>
                      <a:pt x="32" y="13"/>
                      <a:pt x="28" y="13"/>
                    </a:cubicBezTo>
                    <a:cubicBezTo>
                      <a:pt x="32" y="9"/>
                      <a:pt x="32" y="9"/>
                      <a:pt x="40" y="9"/>
                    </a:cubicBezTo>
                    <a:cubicBezTo>
                      <a:pt x="28" y="0"/>
                      <a:pt x="20" y="7"/>
                      <a:pt x="17" y="11"/>
                    </a:cubicBezTo>
                    <a:cubicBezTo>
                      <a:pt x="16" y="8"/>
                      <a:pt x="16" y="4"/>
                      <a:pt x="16" y="1"/>
                    </a:cubicBezTo>
                    <a:cubicBezTo>
                      <a:pt x="16" y="1"/>
                      <a:pt x="12" y="5"/>
                      <a:pt x="11" y="10"/>
                    </a:cubicBezTo>
                    <a:cubicBezTo>
                      <a:pt x="6" y="9"/>
                      <a:pt x="1" y="5"/>
                      <a:pt x="1" y="5"/>
                    </a:cubicBezTo>
                    <a:cubicBezTo>
                      <a:pt x="3" y="7"/>
                      <a:pt x="5" y="13"/>
                      <a:pt x="7" y="14"/>
                    </a:cubicBezTo>
                    <a:cubicBezTo>
                      <a:pt x="0" y="19"/>
                      <a:pt x="1" y="33"/>
                      <a:pt x="1" y="33"/>
                    </a:cubicBezTo>
                    <a:cubicBezTo>
                      <a:pt x="5" y="26"/>
                      <a:pt x="7" y="22"/>
                      <a:pt x="11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4050"/>
              </a:p>
            </p:txBody>
          </p:sp>
        </p:grpSp>
        <p:pic>
          <p:nvPicPr>
            <p:cNvPr id="7" name="Graphic 6" descr="Checkmark">
              <a:extLst>
                <a:ext uri="{FF2B5EF4-FFF2-40B4-BE49-F238E27FC236}">
                  <a16:creationId xmlns:a16="http://schemas.microsoft.com/office/drawing/2014/main" id="{98F41B27-ACAD-B9EA-3638-F5560103F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25912" y="4083163"/>
              <a:ext cx="447042" cy="448330"/>
            </a:xfrm>
            <a:prstGeom prst="rect">
              <a:avLst/>
            </a:prstGeom>
          </p:spPr>
        </p:pic>
        <p:pic>
          <p:nvPicPr>
            <p:cNvPr id="8" name="Graphic 7" descr="Checkmark">
              <a:extLst>
                <a:ext uri="{FF2B5EF4-FFF2-40B4-BE49-F238E27FC236}">
                  <a16:creationId xmlns:a16="http://schemas.microsoft.com/office/drawing/2014/main" id="{CEE0FEF9-0329-25C8-D980-0CDB4A63F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34578" y="5501329"/>
              <a:ext cx="447042" cy="448330"/>
            </a:xfrm>
            <a:prstGeom prst="rect">
              <a:avLst/>
            </a:prstGeom>
          </p:spPr>
        </p:pic>
        <p:pic>
          <p:nvPicPr>
            <p:cNvPr id="9" name="Graphic 8" descr="Checkmark">
              <a:extLst>
                <a:ext uri="{FF2B5EF4-FFF2-40B4-BE49-F238E27FC236}">
                  <a16:creationId xmlns:a16="http://schemas.microsoft.com/office/drawing/2014/main" id="{580048D7-1441-43D5-62D8-264945CCB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60744" y="8464661"/>
              <a:ext cx="447042" cy="448330"/>
            </a:xfrm>
            <a:prstGeom prst="rect">
              <a:avLst/>
            </a:prstGeom>
          </p:spPr>
        </p:pic>
        <p:pic>
          <p:nvPicPr>
            <p:cNvPr id="10" name="Graphic 9" descr="Checkmark">
              <a:extLst>
                <a:ext uri="{FF2B5EF4-FFF2-40B4-BE49-F238E27FC236}">
                  <a16:creationId xmlns:a16="http://schemas.microsoft.com/office/drawing/2014/main" id="{6481A997-3097-B8E3-7B06-028AA2F01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092744" y="8993828"/>
              <a:ext cx="447042" cy="448330"/>
            </a:xfrm>
            <a:prstGeom prst="rect">
              <a:avLst/>
            </a:prstGeom>
          </p:spPr>
        </p:pic>
        <p:pic>
          <p:nvPicPr>
            <p:cNvPr id="11" name="Graphic 10" descr="Checkmark">
              <a:extLst>
                <a:ext uri="{FF2B5EF4-FFF2-40B4-BE49-F238E27FC236}">
                  <a16:creationId xmlns:a16="http://schemas.microsoft.com/office/drawing/2014/main" id="{CCC5C83A-698B-6697-0B03-E65B80862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03077" y="9014994"/>
              <a:ext cx="447042" cy="448330"/>
            </a:xfrm>
            <a:prstGeom prst="rect">
              <a:avLst/>
            </a:prstGeom>
          </p:spPr>
        </p:pic>
        <p:pic>
          <p:nvPicPr>
            <p:cNvPr id="12" name="Graphic 11" descr="Checkmark">
              <a:extLst>
                <a:ext uri="{FF2B5EF4-FFF2-40B4-BE49-F238E27FC236}">
                  <a16:creationId xmlns:a16="http://schemas.microsoft.com/office/drawing/2014/main" id="{553BCB4A-A0E0-6B12-45F9-2816E916D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050411" y="7956661"/>
              <a:ext cx="447042" cy="448330"/>
            </a:xfrm>
            <a:prstGeom prst="rect">
              <a:avLst/>
            </a:prstGeom>
          </p:spPr>
        </p:pic>
        <p:pic>
          <p:nvPicPr>
            <p:cNvPr id="13" name="Graphic 12" descr="Checkmark">
              <a:extLst>
                <a:ext uri="{FF2B5EF4-FFF2-40B4-BE49-F238E27FC236}">
                  <a16:creationId xmlns:a16="http://schemas.microsoft.com/office/drawing/2014/main" id="{AB4D8109-ECCE-5A4E-2FDC-66F7D7ED8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103577" y="4083160"/>
              <a:ext cx="447042" cy="448330"/>
            </a:xfrm>
            <a:prstGeom prst="rect">
              <a:avLst/>
            </a:prstGeom>
          </p:spPr>
        </p:pic>
        <p:pic>
          <p:nvPicPr>
            <p:cNvPr id="15" name="Graphic 14" descr="Checkmark">
              <a:extLst>
                <a:ext uri="{FF2B5EF4-FFF2-40B4-BE49-F238E27FC236}">
                  <a16:creationId xmlns:a16="http://schemas.microsoft.com/office/drawing/2014/main" id="{3F1A6DD3-EC47-26C0-6C5B-3E9514B70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103577" y="4823993"/>
              <a:ext cx="447042" cy="448330"/>
            </a:xfrm>
            <a:prstGeom prst="rect">
              <a:avLst/>
            </a:prstGeom>
          </p:spPr>
        </p:pic>
        <p:pic>
          <p:nvPicPr>
            <p:cNvPr id="16" name="Graphic 15" descr="Checkmark">
              <a:extLst>
                <a:ext uri="{FF2B5EF4-FFF2-40B4-BE49-F238E27FC236}">
                  <a16:creationId xmlns:a16="http://schemas.microsoft.com/office/drawing/2014/main" id="{80F81EF1-34DF-F0E6-8327-25845E317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124743" y="5458993"/>
              <a:ext cx="447042" cy="448330"/>
            </a:xfrm>
            <a:prstGeom prst="rect">
              <a:avLst/>
            </a:prstGeom>
          </p:spPr>
        </p:pic>
        <p:pic>
          <p:nvPicPr>
            <p:cNvPr id="17" name="Graphic 16" descr="Checkmark">
              <a:extLst>
                <a:ext uri="{FF2B5EF4-FFF2-40B4-BE49-F238E27FC236}">
                  <a16:creationId xmlns:a16="http://schemas.microsoft.com/office/drawing/2014/main" id="{D5FAE29B-A2FA-47E2-CAF0-437E83FEE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124742" y="6009325"/>
              <a:ext cx="447042" cy="448330"/>
            </a:xfrm>
            <a:prstGeom prst="rect">
              <a:avLst/>
            </a:prstGeom>
          </p:spPr>
        </p:pic>
        <p:pic>
          <p:nvPicPr>
            <p:cNvPr id="18" name="Graphic 17" descr="Checkmark">
              <a:extLst>
                <a:ext uri="{FF2B5EF4-FFF2-40B4-BE49-F238E27FC236}">
                  <a16:creationId xmlns:a16="http://schemas.microsoft.com/office/drawing/2014/main" id="{86D57D5F-4DDD-AF6E-2D57-8A1F3CEF5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124742" y="6496158"/>
              <a:ext cx="447042" cy="448330"/>
            </a:xfrm>
            <a:prstGeom prst="rect">
              <a:avLst/>
            </a:prstGeom>
          </p:spPr>
        </p:pic>
        <p:pic>
          <p:nvPicPr>
            <p:cNvPr id="27" name="Graphic 26" descr="Checkmark">
              <a:extLst>
                <a:ext uri="{FF2B5EF4-FFF2-40B4-BE49-F238E27FC236}">
                  <a16:creationId xmlns:a16="http://schemas.microsoft.com/office/drawing/2014/main" id="{CEA20EB2-89D5-EC0D-B16C-AAEE07460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145907" y="7004157"/>
              <a:ext cx="447042" cy="448330"/>
            </a:xfrm>
            <a:prstGeom prst="rect">
              <a:avLst/>
            </a:prstGeom>
          </p:spPr>
        </p:pic>
        <p:pic>
          <p:nvPicPr>
            <p:cNvPr id="32" name="Graphic 31" descr="Checkmark">
              <a:extLst>
                <a:ext uri="{FF2B5EF4-FFF2-40B4-BE49-F238E27FC236}">
                  <a16:creationId xmlns:a16="http://schemas.microsoft.com/office/drawing/2014/main" id="{596B5B79-6286-83AA-E295-3C95B2676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145907" y="7490990"/>
              <a:ext cx="447042" cy="448330"/>
            </a:xfrm>
            <a:prstGeom prst="rect">
              <a:avLst/>
            </a:prstGeom>
          </p:spPr>
        </p:pic>
        <p:pic>
          <p:nvPicPr>
            <p:cNvPr id="49" name="Graphic 48" descr="Checkmark">
              <a:extLst>
                <a:ext uri="{FF2B5EF4-FFF2-40B4-BE49-F238E27FC236}">
                  <a16:creationId xmlns:a16="http://schemas.microsoft.com/office/drawing/2014/main" id="{A36E37DF-31AD-5B84-EC28-2029D2126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145906" y="7977822"/>
              <a:ext cx="447042" cy="448330"/>
            </a:xfrm>
            <a:prstGeom prst="rect">
              <a:avLst/>
            </a:prstGeom>
          </p:spPr>
        </p:pic>
        <p:pic>
          <p:nvPicPr>
            <p:cNvPr id="55" name="Graphic 54" descr="Checkmark">
              <a:extLst>
                <a:ext uri="{FF2B5EF4-FFF2-40B4-BE49-F238E27FC236}">
                  <a16:creationId xmlns:a16="http://schemas.microsoft.com/office/drawing/2014/main" id="{879D7152-6D74-086A-A647-31BBC8ABF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167072" y="8464655"/>
              <a:ext cx="447042" cy="448330"/>
            </a:xfrm>
            <a:prstGeom prst="rect">
              <a:avLst/>
            </a:prstGeom>
          </p:spPr>
        </p:pic>
        <p:pic>
          <p:nvPicPr>
            <p:cNvPr id="56" name="Graphic 55" descr="Checkmark">
              <a:extLst>
                <a:ext uri="{FF2B5EF4-FFF2-40B4-BE49-F238E27FC236}">
                  <a16:creationId xmlns:a16="http://schemas.microsoft.com/office/drawing/2014/main" id="{237768B1-8664-C0ED-70E6-5D7272A4C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167071" y="8993821"/>
              <a:ext cx="447042" cy="448330"/>
            </a:xfrm>
            <a:prstGeom prst="rect">
              <a:avLst/>
            </a:prstGeom>
          </p:spPr>
        </p:pic>
        <p:pic>
          <p:nvPicPr>
            <p:cNvPr id="59" name="Graphic 58" descr="Close">
              <a:extLst>
                <a:ext uri="{FF2B5EF4-FFF2-40B4-BE49-F238E27FC236}">
                  <a16:creationId xmlns:a16="http://schemas.microsoft.com/office/drawing/2014/main" id="{CE1FA9E4-D3CF-6487-C823-DC8866EB4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01325" y="5457576"/>
              <a:ext cx="447042" cy="447529"/>
            </a:xfrm>
            <a:prstGeom prst="rect">
              <a:avLst/>
            </a:prstGeom>
          </p:spPr>
        </p:pic>
        <p:pic>
          <p:nvPicPr>
            <p:cNvPr id="60" name="Graphic 59" descr="Close">
              <a:extLst>
                <a:ext uri="{FF2B5EF4-FFF2-40B4-BE49-F238E27FC236}">
                  <a16:creationId xmlns:a16="http://schemas.microsoft.com/office/drawing/2014/main" id="{0DC55BFB-5911-8DF6-18A2-DD7D5804E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01325" y="4801409"/>
              <a:ext cx="447042" cy="447529"/>
            </a:xfrm>
            <a:prstGeom prst="rect">
              <a:avLst/>
            </a:prstGeom>
          </p:spPr>
        </p:pic>
        <p:pic>
          <p:nvPicPr>
            <p:cNvPr id="61" name="Graphic 60" descr="Close">
              <a:extLst>
                <a:ext uri="{FF2B5EF4-FFF2-40B4-BE49-F238E27FC236}">
                  <a16:creationId xmlns:a16="http://schemas.microsoft.com/office/drawing/2014/main" id="{28023BD1-A7D6-19CE-AA56-4DA9F3A82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01324" y="5944409"/>
              <a:ext cx="447042" cy="447529"/>
            </a:xfrm>
            <a:prstGeom prst="rect">
              <a:avLst/>
            </a:prstGeom>
          </p:spPr>
        </p:pic>
        <p:pic>
          <p:nvPicPr>
            <p:cNvPr id="62" name="Graphic 61" descr="Close">
              <a:extLst>
                <a:ext uri="{FF2B5EF4-FFF2-40B4-BE49-F238E27FC236}">
                  <a16:creationId xmlns:a16="http://schemas.microsoft.com/office/drawing/2014/main" id="{DDCECAAC-82B9-F353-5539-91EACDE53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22491" y="6473576"/>
              <a:ext cx="447042" cy="447529"/>
            </a:xfrm>
            <a:prstGeom prst="rect">
              <a:avLst/>
            </a:prstGeom>
          </p:spPr>
        </p:pic>
        <p:pic>
          <p:nvPicPr>
            <p:cNvPr id="63" name="Graphic 62" descr="Close">
              <a:extLst>
                <a:ext uri="{FF2B5EF4-FFF2-40B4-BE49-F238E27FC236}">
                  <a16:creationId xmlns:a16="http://schemas.microsoft.com/office/drawing/2014/main" id="{C2ED3D97-A5F5-A93A-E80E-44A752CF2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22490" y="7002742"/>
              <a:ext cx="447042" cy="447529"/>
            </a:xfrm>
            <a:prstGeom prst="rect">
              <a:avLst/>
            </a:prstGeom>
          </p:spPr>
        </p:pic>
        <p:pic>
          <p:nvPicPr>
            <p:cNvPr id="64" name="Graphic 63" descr="Close">
              <a:extLst>
                <a:ext uri="{FF2B5EF4-FFF2-40B4-BE49-F238E27FC236}">
                  <a16:creationId xmlns:a16="http://schemas.microsoft.com/office/drawing/2014/main" id="{CF712BFC-9299-F02D-CC3C-77326575A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22489" y="7447241"/>
              <a:ext cx="447042" cy="447529"/>
            </a:xfrm>
            <a:prstGeom prst="rect">
              <a:avLst/>
            </a:prstGeom>
          </p:spPr>
        </p:pic>
        <p:pic>
          <p:nvPicPr>
            <p:cNvPr id="65" name="Graphic 64" descr="Close">
              <a:extLst>
                <a:ext uri="{FF2B5EF4-FFF2-40B4-BE49-F238E27FC236}">
                  <a16:creationId xmlns:a16="http://schemas.microsoft.com/office/drawing/2014/main" id="{6ED21332-F24D-CCAA-1DD8-3772E4941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22489" y="7955241"/>
              <a:ext cx="447042" cy="447529"/>
            </a:xfrm>
            <a:prstGeom prst="rect">
              <a:avLst/>
            </a:prstGeom>
          </p:spPr>
        </p:pic>
        <p:pic>
          <p:nvPicPr>
            <p:cNvPr id="66" name="Graphic 65" descr="Close">
              <a:extLst>
                <a:ext uri="{FF2B5EF4-FFF2-40B4-BE49-F238E27FC236}">
                  <a16:creationId xmlns:a16="http://schemas.microsoft.com/office/drawing/2014/main" id="{6BFCC6B3-0390-A78E-27F4-4CD2A14D6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64821" y="8463240"/>
              <a:ext cx="447042" cy="447529"/>
            </a:xfrm>
            <a:prstGeom prst="rect">
              <a:avLst/>
            </a:prstGeom>
          </p:spPr>
        </p:pic>
        <p:pic>
          <p:nvPicPr>
            <p:cNvPr id="67" name="Graphic 66" descr="Close">
              <a:extLst>
                <a:ext uri="{FF2B5EF4-FFF2-40B4-BE49-F238E27FC236}">
                  <a16:creationId xmlns:a16="http://schemas.microsoft.com/office/drawing/2014/main" id="{2883DDB2-5FB8-708D-F18F-AE74D85C1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64821" y="8928907"/>
              <a:ext cx="447042" cy="447529"/>
            </a:xfrm>
            <a:prstGeom prst="rect">
              <a:avLst/>
            </a:prstGeom>
          </p:spPr>
        </p:pic>
        <p:pic>
          <p:nvPicPr>
            <p:cNvPr id="68" name="Graphic 67" descr="Close">
              <a:extLst>
                <a:ext uri="{FF2B5EF4-FFF2-40B4-BE49-F238E27FC236}">
                  <a16:creationId xmlns:a16="http://schemas.microsoft.com/office/drawing/2014/main" id="{609D648E-A7C8-EC5E-F288-17CE82994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09990" y="5965575"/>
              <a:ext cx="447042" cy="447529"/>
            </a:xfrm>
            <a:prstGeom prst="rect">
              <a:avLst/>
            </a:prstGeom>
          </p:spPr>
        </p:pic>
        <p:pic>
          <p:nvPicPr>
            <p:cNvPr id="69" name="Graphic 68" descr="Close">
              <a:extLst>
                <a:ext uri="{FF2B5EF4-FFF2-40B4-BE49-F238E27FC236}">
                  <a16:creationId xmlns:a16="http://schemas.microsoft.com/office/drawing/2014/main" id="{5D6CD3C3-D17E-F28C-1DD6-8778B63F2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31157" y="6494742"/>
              <a:ext cx="447042" cy="447529"/>
            </a:xfrm>
            <a:prstGeom prst="rect">
              <a:avLst/>
            </a:prstGeom>
          </p:spPr>
        </p:pic>
        <p:pic>
          <p:nvPicPr>
            <p:cNvPr id="70" name="Graphic 69" descr="Close">
              <a:extLst>
                <a:ext uri="{FF2B5EF4-FFF2-40B4-BE49-F238E27FC236}">
                  <a16:creationId xmlns:a16="http://schemas.microsoft.com/office/drawing/2014/main" id="{5D377A28-78E9-9946-C96C-0CAE50B8B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31156" y="7023908"/>
              <a:ext cx="447042" cy="447529"/>
            </a:xfrm>
            <a:prstGeom prst="rect">
              <a:avLst/>
            </a:prstGeom>
          </p:spPr>
        </p:pic>
        <p:pic>
          <p:nvPicPr>
            <p:cNvPr id="71" name="Graphic 70" descr="Close">
              <a:extLst>
                <a:ext uri="{FF2B5EF4-FFF2-40B4-BE49-F238E27FC236}">
                  <a16:creationId xmlns:a16="http://schemas.microsoft.com/office/drawing/2014/main" id="{A871F533-13CA-7736-0231-43A40B38E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31155" y="7468407"/>
              <a:ext cx="447042" cy="447529"/>
            </a:xfrm>
            <a:prstGeom prst="rect">
              <a:avLst/>
            </a:prstGeom>
          </p:spPr>
        </p:pic>
        <p:pic>
          <p:nvPicPr>
            <p:cNvPr id="72" name="Graphic 71" descr="Close">
              <a:extLst>
                <a:ext uri="{FF2B5EF4-FFF2-40B4-BE49-F238E27FC236}">
                  <a16:creationId xmlns:a16="http://schemas.microsoft.com/office/drawing/2014/main" id="{698CE4BC-2131-7B57-DADA-8B9BBAE18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31155" y="7976407"/>
              <a:ext cx="447042" cy="447529"/>
            </a:xfrm>
            <a:prstGeom prst="rect">
              <a:avLst/>
            </a:prstGeom>
          </p:spPr>
        </p:pic>
        <p:pic>
          <p:nvPicPr>
            <p:cNvPr id="73" name="Graphic 72" descr="Close">
              <a:extLst>
                <a:ext uri="{FF2B5EF4-FFF2-40B4-BE49-F238E27FC236}">
                  <a16:creationId xmlns:a16="http://schemas.microsoft.com/office/drawing/2014/main" id="{D9E3DA82-6C8F-3DB5-4E7D-23057FC81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73487" y="8484406"/>
              <a:ext cx="447042" cy="447529"/>
            </a:xfrm>
            <a:prstGeom prst="rect">
              <a:avLst/>
            </a:prstGeom>
          </p:spPr>
        </p:pic>
        <p:pic>
          <p:nvPicPr>
            <p:cNvPr id="74" name="Graphic 73" descr="Close">
              <a:extLst>
                <a:ext uri="{FF2B5EF4-FFF2-40B4-BE49-F238E27FC236}">
                  <a16:creationId xmlns:a16="http://schemas.microsoft.com/office/drawing/2014/main" id="{DE92EFBA-BFD2-0D04-70B2-DD1281254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73487" y="8950073"/>
              <a:ext cx="447042" cy="447529"/>
            </a:xfrm>
            <a:prstGeom prst="rect">
              <a:avLst/>
            </a:prstGeom>
          </p:spPr>
        </p:pic>
        <p:pic>
          <p:nvPicPr>
            <p:cNvPr id="79" name="Graphic 78" descr="Close">
              <a:extLst>
                <a:ext uri="{FF2B5EF4-FFF2-40B4-BE49-F238E27FC236}">
                  <a16:creationId xmlns:a16="http://schemas.microsoft.com/office/drawing/2014/main" id="{2D53BC65-04CD-1D26-BDA2-13BFDC733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72657" y="4081742"/>
              <a:ext cx="447042" cy="447529"/>
            </a:xfrm>
            <a:prstGeom prst="rect">
              <a:avLst/>
            </a:prstGeom>
          </p:spPr>
        </p:pic>
        <p:pic>
          <p:nvPicPr>
            <p:cNvPr id="80" name="Graphic 79" descr="Close">
              <a:extLst>
                <a:ext uri="{FF2B5EF4-FFF2-40B4-BE49-F238E27FC236}">
                  <a16:creationId xmlns:a16="http://schemas.microsoft.com/office/drawing/2014/main" id="{80504DA8-42B2-E84D-ED7C-0649AB5B9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93824" y="4610909"/>
              <a:ext cx="447042" cy="447529"/>
            </a:xfrm>
            <a:prstGeom prst="rect">
              <a:avLst/>
            </a:prstGeom>
          </p:spPr>
        </p:pic>
        <p:pic>
          <p:nvPicPr>
            <p:cNvPr id="81" name="Graphic 80" descr="Close">
              <a:extLst>
                <a:ext uri="{FF2B5EF4-FFF2-40B4-BE49-F238E27FC236}">
                  <a16:creationId xmlns:a16="http://schemas.microsoft.com/office/drawing/2014/main" id="{F96BE267-8B95-A2F4-1D9A-933BAD60F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93823" y="5140075"/>
              <a:ext cx="447042" cy="447529"/>
            </a:xfrm>
            <a:prstGeom prst="rect">
              <a:avLst/>
            </a:prstGeom>
          </p:spPr>
        </p:pic>
        <p:pic>
          <p:nvPicPr>
            <p:cNvPr id="82" name="Graphic 81" descr="Close">
              <a:extLst>
                <a:ext uri="{FF2B5EF4-FFF2-40B4-BE49-F238E27FC236}">
                  <a16:creationId xmlns:a16="http://schemas.microsoft.com/office/drawing/2014/main" id="{C634D21B-948F-3B7C-8E87-B044D5C9E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93822" y="5584574"/>
              <a:ext cx="447042" cy="447529"/>
            </a:xfrm>
            <a:prstGeom prst="rect">
              <a:avLst/>
            </a:prstGeom>
          </p:spPr>
        </p:pic>
        <p:pic>
          <p:nvPicPr>
            <p:cNvPr id="83" name="Graphic 82" descr="Close">
              <a:extLst>
                <a:ext uri="{FF2B5EF4-FFF2-40B4-BE49-F238E27FC236}">
                  <a16:creationId xmlns:a16="http://schemas.microsoft.com/office/drawing/2014/main" id="{277052D6-3606-DBD9-CCCA-4057E8463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93822" y="6092574"/>
              <a:ext cx="447042" cy="447529"/>
            </a:xfrm>
            <a:prstGeom prst="rect">
              <a:avLst/>
            </a:prstGeom>
          </p:spPr>
        </p:pic>
        <p:pic>
          <p:nvPicPr>
            <p:cNvPr id="84" name="Graphic 83" descr="Close">
              <a:extLst>
                <a:ext uri="{FF2B5EF4-FFF2-40B4-BE49-F238E27FC236}">
                  <a16:creationId xmlns:a16="http://schemas.microsoft.com/office/drawing/2014/main" id="{A2CCC042-F9EE-85FB-E00B-60423AF4E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036154" y="6600573"/>
              <a:ext cx="447042" cy="447529"/>
            </a:xfrm>
            <a:prstGeom prst="rect">
              <a:avLst/>
            </a:prstGeom>
          </p:spPr>
        </p:pic>
        <p:pic>
          <p:nvPicPr>
            <p:cNvPr id="85" name="Graphic 84" descr="Close">
              <a:extLst>
                <a:ext uri="{FF2B5EF4-FFF2-40B4-BE49-F238E27FC236}">
                  <a16:creationId xmlns:a16="http://schemas.microsoft.com/office/drawing/2014/main" id="{679C7B61-303D-A21B-CAE3-C6690CBAD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036154" y="7066240"/>
              <a:ext cx="447042" cy="447529"/>
            </a:xfrm>
            <a:prstGeom prst="rect">
              <a:avLst/>
            </a:prstGeom>
          </p:spPr>
        </p:pic>
        <p:pic>
          <p:nvPicPr>
            <p:cNvPr id="86" name="Graphic 85" descr="Close">
              <a:extLst>
                <a:ext uri="{FF2B5EF4-FFF2-40B4-BE49-F238E27FC236}">
                  <a16:creationId xmlns:a16="http://schemas.microsoft.com/office/drawing/2014/main" id="{2FC9CADE-B199-994E-0181-B944510AA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941156" y="4039408"/>
              <a:ext cx="447042" cy="447529"/>
            </a:xfrm>
            <a:prstGeom prst="rect">
              <a:avLst/>
            </a:prstGeom>
          </p:spPr>
        </p:pic>
        <p:pic>
          <p:nvPicPr>
            <p:cNvPr id="87" name="Graphic 86" descr="Close">
              <a:extLst>
                <a:ext uri="{FF2B5EF4-FFF2-40B4-BE49-F238E27FC236}">
                  <a16:creationId xmlns:a16="http://schemas.microsoft.com/office/drawing/2014/main" id="{E7C36402-FB03-7123-D35B-023466089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962323" y="4568575"/>
              <a:ext cx="447042" cy="447529"/>
            </a:xfrm>
            <a:prstGeom prst="rect">
              <a:avLst/>
            </a:prstGeom>
          </p:spPr>
        </p:pic>
        <p:pic>
          <p:nvPicPr>
            <p:cNvPr id="88" name="Graphic 87" descr="Close">
              <a:extLst>
                <a:ext uri="{FF2B5EF4-FFF2-40B4-BE49-F238E27FC236}">
                  <a16:creationId xmlns:a16="http://schemas.microsoft.com/office/drawing/2014/main" id="{886B9DD2-55E2-E680-E460-C9149879B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962322" y="5097741"/>
              <a:ext cx="447042" cy="447529"/>
            </a:xfrm>
            <a:prstGeom prst="rect">
              <a:avLst/>
            </a:prstGeom>
          </p:spPr>
        </p:pic>
        <p:pic>
          <p:nvPicPr>
            <p:cNvPr id="89" name="Graphic 88" descr="Close">
              <a:extLst>
                <a:ext uri="{FF2B5EF4-FFF2-40B4-BE49-F238E27FC236}">
                  <a16:creationId xmlns:a16="http://schemas.microsoft.com/office/drawing/2014/main" id="{EA6A4F66-435C-8516-9E84-766212485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962321" y="5542240"/>
              <a:ext cx="447042" cy="447529"/>
            </a:xfrm>
            <a:prstGeom prst="rect">
              <a:avLst/>
            </a:prstGeom>
          </p:spPr>
        </p:pic>
        <p:pic>
          <p:nvPicPr>
            <p:cNvPr id="90" name="Graphic 89" descr="Close">
              <a:extLst>
                <a:ext uri="{FF2B5EF4-FFF2-40B4-BE49-F238E27FC236}">
                  <a16:creationId xmlns:a16="http://schemas.microsoft.com/office/drawing/2014/main" id="{EF904655-5AB6-A140-D6CD-B74845587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962321" y="6050240"/>
              <a:ext cx="447042" cy="447529"/>
            </a:xfrm>
            <a:prstGeom prst="rect">
              <a:avLst/>
            </a:prstGeom>
          </p:spPr>
        </p:pic>
        <p:pic>
          <p:nvPicPr>
            <p:cNvPr id="91" name="Graphic 90" descr="Close">
              <a:extLst>
                <a:ext uri="{FF2B5EF4-FFF2-40B4-BE49-F238E27FC236}">
                  <a16:creationId xmlns:a16="http://schemas.microsoft.com/office/drawing/2014/main" id="{6B296A5B-B899-B81C-EF5B-6A736EA7B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04653" y="6558239"/>
              <a:ext cx="447042" cy="447529"/>
            </a:xfrm>
            <a:prstGeom prst="rect">
              <a:avLst/>
            </a:prstGeom>
          </p:spPr>
        </p:pic>
        <p:pic>
          <p:nvPicPr>
            <p:cNvPr id="92" name="Graphic 91" descr="Close">
              <a:extLst>
                <a:ext uri="{FF2B5EF4-FFF2-40B4-BE49-F238E27FC236}">
                  <a16:creationId xmlns:a16="http://schemas.microsoft.com/office/drawing/2014/main" id="{6B09BAC2-934B-0285-A044-C475A7084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04653" y="7023906"/>
              <a:ext cx="447042" cy="447529"/>
            </a:xfrm>
            <a:prstGeom prst="rect">
              <a:avLst/>
            </a:prstGeom>
          </p:spPr>
        </p:pic>
        <p:pic>
          <p:nvPicPr>
            <p:cNvPr id="93" name="Graphic 92" descr="Close">
              <a:extLst>
                <a:ext uri="{FF2B5EF4-FFF2-40B4-BE49-F238E27FC236}">
                  <a16:creationId xmlns:a16="http://schemas.microsoft.com/office/drawing/2014/main" id="{AC381280-E53E-92B9-916E-790AB228A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25820" y="7447239"/>
              <a:ext cx="447042" cy="447529"/>
            </a:xfrm>
            <a:prstGeom prst="rect">
              <a:avLst/>
            </a:prstGeom>
          </p:spPr>
        </p:pic>
        <p:pic>
          <p:nvPicPr>
            <p:cNvPr id="94" name="Graphic 93" descr="Close">
              <a:extLst>
                <a:ext uri="{FF2B5EF4-FFF2-40B4-BE49-F238E27FC236}">
                  <a16:creationId xmlns:a16="http://schemas.microsoft.com/office/drawing/2014/main" id="{0796FF89-2751-B163-1419-42F7FF778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68153" y="8420906"/>
              <a:ext cx="447042" cy="447529"/>
            </a:xfrm>
            <a:prstGeom prst="rect">
              <a:avLst/>
            </a:prstGeom>
          </p:spPr>
        </p:pic>
        <p:pic>
          <p:nvPicPr>
            <p:cNvPr id="95" name="Graphic 94" descr="Close">
              <a:extLst>
                <a:ext uri="{FF2B5EF4-FFF2-40B4-BE49-F238E27FC236}">
                  <a16:creationId xmlns:a16="http://schemas.microsoft.com/office/drawing/2014/main" id="{C9816A5D-9C31-61DF-B2F5-700C82A03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036154" y="7489573"/>
              <a:ext cx="447042" cy="447529"/>
            </a:xfrm>
            <a:prstGeom prst="rect">
              <a:avLst/>
            </a:prstGeom>
          </p:spPr>
        </p:pic>
        <p:pic>
          <p:nvPicPr>
            <p:cNvPr id="96" name="Graphic 95" descr="Close">
              <a:extLst>
                <a:ext uri="{FF2B5EF4-FFF2-40B4-BE49-F238E27FC236}">
                  <a16:creationId xmlns:a16="http://schemas.microsoft.com/office/drawing/2014/main" id="{18852346-4745-70FE-CFF3-84621560A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057320" y="7976406"/>
              <a:ext cx="447042" cy="447529"/>
            </a:xfrm>
            <a:prstGeom prst="rect">
              <a:avLst/>
            </a:prstGeom>
          </p:spPr>
        </p:pic>
        <p:pic>
          <p:nvPicPr>
            <p:cNvPr id="97" name="Graphic 96" descr="Close">
              <a:extLst>
                <a:ext uri="{FF2B5EF4-FFF2-40B4-BE49-F238E27FC236}">
                  <a16:creationId xmlns:a16="http://schemas.microsoft.com/office/drawing/2014/main" id="{37D90DBF-95B4-BC11-7325-D353D5868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31158" y="4801408"/>
              <a:ext cx="447042" cy="447529"/>
            </a:xfrm>
            <a:prstGeom prst="rect">
              <a:avLst/>
            </a:prstGeom>
          </p:spPr>
        </p:pic>
        <p:pic>
          <p:nvPicPr>
            <p:cNvPr id="98" name="Graphic 97" descr="Close">
              <a:extLst>
                <a:ext uri="{FF2B5EF4-FFF2-40B4-BE49-F238E27FC236}">
                  <a16:creationId xmlns:a16="http://schemas.microsoft.com/office/drawing/2014/main" id="{B09BCF01-E397-2248-D336-249FFCB0D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09991" y="4102908"/>
              <a:ext cx="447042" cy="447529"/>
            </a:xfrm>
            <a:prstGeom prst="rect">
              <a:avLst/>
            </a:prstGeom>
          </p:spPr>
        </p:pic>
      </p:grpSp>
      <p:sp>
        <p:nvSpPr>
          <p:cNvPr id="100" name="Date Placeholder 1">
            <a:extLst>
              <a:ext uri="{FF2B5EF4-FFF2-40B4-BE49-F238E27FC236}">
                <a16:creationId xmlns:a16="http://schemas.microsoft.com/office/drawing/2014/main" id="{2C984A35-D211-8E5C-5F4B-674F8A28ED2A}"/>
              </a:ext>
            </a:extLst>
          </p:cNvPr>
          <p:cNvSpPr txBox="1">
            <a:spLocks/>
          </p:cNvSpPr>
          <p:nvPr/>
        </p:nvSpPr>
        <p:spPr>
          <a:xfrm>
            <a:off x="3310269" y="9676565"/>
            <a:ext cx="839994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400">
                <a:solidFill>
                  <a:srgbClr val="93989C"/>
                </a:solidFill>
                <a:cs typeface="Poppins" panose="00000500000000000000" pitchFamily="2" charset="0"/>
              </a:rPr>
              <a:t>IT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21318320   | Silva T.</a:t>
            </a:r>
            <a:r>
              <a:rPr lang="en-US">
                <a:solidFill>
                  <a:srgbClr val="93989C"/>
                </a:solidFill>
                <a:cs typeface="Poppins" panose="00000500000000000000" pitchFamily="2" charset="0"/>
              </a:rPr>
              <a:t>U.D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 |  24-25J-233</a:t>
            </a:r>
            <a:endParaRPr lang="en-US">
              <a:solidFill>
                <a:srgbClr val="9398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029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59B335D-59FD-E147-8120-7B6F72BCF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521" y="-454486"/>
            <a:ext cx="3578387" cy="35783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4CBDF0-5F39-C847-A355-EFD60B8356CA}"/>
              </a:ext>
            </a:extLst>
          </p:cNvPr>
          <p:cNvSpPr txBox="1"/>
          <p:nvPr/>
        </p:nvSpPr>
        <p:spPr>
          <a:xfrm>
            <a:off x="855515" y="600960"/>
            <a:ext cx="88246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6000" b="1" err="1">
                <a:solidFill>
                  <a:schemeClr val="tx1">
                    <a:lumMod val="75000"/>
                    <a:lumOff val="25000"/>
                  </a:schemeClr>
                </a:solidFill>
                <a:cs typeface="Poppins" panose="00000500000000000000" pitchFamily="2" charset="0"/>
              </a:rPr>
              <a:t>Research</a:t>
            </a:r>
            <a:r>
              <a:rPr lang="id-ID" sz="6000" b="1">
                <a:solidFill>
                  <a:schemeClr val="tx1">
                    <a:lumMod val="75000"/>
                    <a:lumOff val="25000"/>
                  </a:schemeClr>
                </a:solidFill>
                <a:cs typeface="Poppins" panose="00000500000000000000" pitchFamily="2" charset="0"/>
              </a:rPr>
              <a:t> Problem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A15409-BC24-494A-977A-C01DF3F82A17}"/>
              </a:ext>
            </a:extLst>
          </p:cNvPr>
          <p:cNvSpPr/>
          <p:nvPr/>
        </p:nvSpPr>
        <p:spPr>
          <a:xfrm>
            <a:off x="1192143" y="2876001"/>
            <a:ext cx="9144000" cy="4247317"/>
          </a:xfrm>
          <a:prstGeom prst="rect">
            <a:avLst/>
          </a:prstGeom>
        </p:spPr>
        <p:txBody>
          <a:bodyPr lIns="91440" tIns="45720" rIns="91440" bIns="45720" anchor="t">
            <a:spAutoFit/>
          </a:bodyPr>
          <a:lstStyle/>
          <a:p>
            <a:pPr marL="571500" indent="-571500" fontAlgn="base">
              <a:buFont typeface="Wingdings" pitchFamily="2" charset="2"/>
              <a:buChar char="Ø"/>
            </a:pPr>
            <a:r>
              <a:rPr lang="en-US" sz="3600" b="1">
                <a:solidFill>
                  <a:srgbClr val="000000"/>
                </a:solidFill>
                <a:latin typeface="Calibri Light"/>
                <a:ea typeface="Calibri Light"/>
                <a:cs typeface="Calibri Light"/>
              </a:rPr>
              <a:t>Identify the most suitable category of the chromatic variation</a:t>
            </a:r>
            <a:endParaRPr lang="en-US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571500" indent="-571500">
              <a:buFont typeface="Wingdings" pitchFamily="2" charset="2"/>
              <a:buChar char="Ø"/>
            </a:pPr>
            <a:endParaRPr lang="en-US"/>
          </a:p>
          <a:p>
            <a:pPr marL="571500" indent="-571500">
              <a:buFont typeface="Wingdings" pitchFamily="2" charset="2"/>
              <a:buChar char="Ø"/>
            </a:pPr>
            <a:r>
              <a:rPr lang="en-US" sz="3600" b="1">
                <a:solidFill>
                  <a:srgbClr val="000000"/>
                </a:solidFill>
                <a:latin typeface="Calibri Light"/>
                <a:ea typeface="Calibri Light"/>
                <a:cs typeface="Calibri Light"/>
              </a:rPr>
              <a:t>Identify the appropriate complexity levels of the activities</a:t>
            </a:r>
            <a:endParaRPr lang="en-US"/>
          </a:p>
          <a:p>
            <a:pPr marL="571500" indent="-571500">
              <a:buFont typeface="Wingdings" pitchFamily="2" charset="2"/>
              <a:buChar char="Ø"/>
            </a:pPr>
            <a:endParaRPr lang="en-US"/>
          </a:p>
          <a:p>
            <a:pPr marL="571500" indent="-571500">
              <a:buFont typeface="Wingdings" pitchFamily="2" charset="2"/>
              <a:buChar char="Ø"/>
            </a:pPr>
            <a:r>
              <a:rPr lang="en-US" sz="3600" b="1">
                <a:solidFill>
                  <a:srgbClr val="000000"/>
                </a:solidFill>
                <a:latin typeface="Calibri Light"/>
                <a:ea typeface="Calibri Light"/>
                <a:cs typeface="Calibri Light"/>
              </a:rPr>
              <a:t>Generate personalized activities</a:t>
            </a:r>
            <a:endParaRPr lang="en-US"/>
          </a:p>
          <a:p>
            <a:pPr marL="571500" indent="-571500">
              <a:buFont typeface="Wingdings" pitchFamily="2" charset="2"/>
              <a:buChar char="Ø"/>
            </a:pPr>
            <a:endParaRPr lang="en-US"/>
          </a:p>
          <a:p>
            <a:pPr marL="571500" indent="-571500">
              <a:buFont typeface="Wingdings" pitchFamily="2" charset="2"/>
              <a:buChar char="Ø"/>
            </a:pPr>
            <a:r>
              <a:rPr lang="en-US" sz="3600" b="1">
                <a:solidFill>
                  <a:srgbClr val="000000"/>
                </a:solidFill>
                <a:latin typeface="Calibri Light"/>
                <a:ea typeface="Calibri Light"/>
                <a:cs typeface="Calibri Light"/>
              </a:rPr>
              <a:t>Monitor the recovery of the adolescents</a:t>
            </a:r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677326-1911-6648-AD3B-28B2C568134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9053310-A80A-364A-93A1-B6C7226DA304}" type="datetime1">
              <a:rPr lang="en-US" smtClean="0"/>
              <a:t>5/26/2025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336B2-BE62-754A-92A1-F0EB887FF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6FB985-BF55-E442-B283-8D534BF23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734" y="3716129"/>
            <a:ext cx="5935574" cy="5935574"/>
          </a:xfrm>
          <a:prstGeom prst="rect">
            <a:avLst/>
          </a:prstGeom>
        </p:spPr>
      </p:pic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C05FA250-EF19-CD10-1EB7-9369F6FFC466}"/>
              </a:ext>
            </a:extLst>
          </p:cNvPr>
          <p:cNvSpPr txBox="1">
            <a:spLocks/>
          </p:cNvSpPr>
          <p:nvPr/>
        </p:nvSpPr>
        <p:spPr>
          <a:xfrm>
            <a:off x="3310269" y="9676565"/>
            <a:ext cx="839994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400">
                <a:solidFill>
                  <a:srgbClr val="93989C"/>
                </a:solidFill>
                <a:cs typeface="Poppins" panose="00000500000000000000" pitchFamily="2" charset="0"/>
              </a:rPr>
              <a:t>IT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21318320   | Silva T.</a:t>
            </a:r>
            <a:r>
              <a:rPr lang="en-US">
                <a:solidFill>
                  <a:srgbClr val="93989C"/>
                </a:solidFill>
                <a:cs typeface="Poppins" panose="00000500000000000000" pitchFamily="2" charset="0"/>
              </a:rPr>
              <a:t>U.D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 |  24-25J-233</a:t>
            </a:r>
            <a:endParaRPr lang="en-US">
              <a:solidFill>
                <a:srgbClr val="9398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662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CF3C6E4C-8FA1-4853-8C5D-81E11476C499}"/>
              </a:ext>
            </a:extLst>
          </p:cNvPr>
          <p:cNvGrpSpPr/>
          <p:nvPr/>
        </p:nvGrpSpPr>
        <p:grpSpPr>
          <a:xfrm>
            <a:off x="15353144" y="7431937"/>
            <a:ext cx="687560" cy="687560"/>
            <a:chOff x="5492751" y="2584451"/>
            <a:chExt cx="244475" cy="244475"/>
          </a:xfrm>
          <a:solidFill>
            <a:schemeClr val="bg1"/>
          </a:solidFill>
        </p:grpSpPr>
        <p:sp>
          <p:nvSpPr>
            <p:cNvPr id="76" name="Freeform 167">
              <a:extLst>
                <a:ext uri="{FF2B5EF4-FFF2-40B4-BE49-F238E27FC236}">
                  <a16:creationId xmlns:a16="http://schemas.microsoft.com/office/drawing/2014/main" id="{72456BD5-AE8D-4EC2-BAE0-B094B1EA1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9738" y="2700338"/>
              <a:ext cx="217488" cy="128588"/>
            </a:xfrm>
            <a:custGeom>
              <a:avLst/>
              <a:gdLst>
                <a:gd name="T0" fmla="*/ 39 w 58"/>
                <a:gd name="T1" fmla="*/ 23 h 34"/>
                <a:gd name="T2" fmla="*/ 25 w 58"/>
                <a:gd name="T3" fmla="*/ 0 h 34"/>
                <a:gd name="T4" fmla="*/ 17 w 58"/>
                <a:gd name="T5" fmla="*/ 0 h 34"/>
                <a:gd name="T6" fmla="*/ 29 w 58"/>
                <a:gd name="T7" fmla="*/ 22 h 34"/>
                <a:gd name="T8" fmla="*/ 0 w 58"/>
                <a:gd name="T9" fmla="*/ 34 h 34"/>
                <a:gd name="T10" fmla="*/ 58 w 58"/>
                <a:gd name="T11" fmla="*/ 34 h 34"/>
                <a:gd name="T12" fmla="*/ 39 w 58"/>
                <a:gd name="T13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39" y="23"/>
                  </a:moveTo>
                  <a:cubicBezTo>
                    <a:pt x="37" y="18"/>
                    <a:pt x="31" y="8"/>
                    <a:pt x="25" y="0"/>
                  </a:cubicBezTo>
                  <a:cubicBezTo>
                    <a:pt x="25" y="0"/>
                    <a:pt x="17" y="0"/>
                    <a:pt x="17" y="0"/>
                  </a:cubicBezTo>
                  <a:cubicBezTo>
                    <a:pt x="22" y="6"/>
                    <a:pt x="27" y="15"/>
                    <a:pt x="29" y="22"/>
                  </a:cubicBezTo>
                  <a:cubicBezTo>
                    <a:pt x="16" y="23"/>
                    <a:pt x="5" y="27"/>
                    <a:pt x="0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4" y="28"/>
                    <a:pt x="48" y="24"/>
                    <a:pt x="3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  <p:sp>
          <p:nvSpPr>
            <p:cNvPr id="77" name="Freeform 168">
              <a:extLst>
                <a:ext uri="{FF2B5EF4-FFF2-40B4-BE49-F238E27FC236}">
                  <a16:creationId xmlns:a16="http://schemas.microsoft.com/office/drawing/2014/main" id="{9D681EDC-918F-402C-86B8-EB82A6D79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2751" y="2584451"/>
              <a:ext cx="165100" cy="168275"/>
            </a:xfrm>
            <a:custGeom>
              <a:avLst/>
              <a:gdLst>
                <a:gd name="T0" fmla="*/ 11 w 44"/>
                <a:gd name="T1" fmla="*/ 21 h 45"/>
                <a:gd name="T2" fmla="*/ 12 w 44"/>
                <a:gd name="T3" fmla="*/ 45 h 45"/>
                <a:gd name="T4" fmla="*/ 20 w 44"/>
                <a:gd name="T5" fmla="*/ 25 h 45"/>
                <a:gd name="T6" fmla="*/ 28 w 44"/>
                <a:gd name="T7" fmla="*/ 29 h 45"/>
                <a:gd name="T8" fmla="*/ 26 w 44"/>
                <a:gd name="T9" fmla="*/ 20 h 45"/>
                <a:gd name="T10" fmla="*/ 44 w 44"/>
                <a:gd name="T11" fmla="*/ 29 h 45"/>
                <a:gd name="T12" fmla="*/ 28 w 44"/>
                <a:gd name="T13" fmla="*/ 13 h 45"/>
                <a:gd name="T14" fmla="*/ 40 w 44"/>
                <a:gd name="T15" fmla="*/ 9 h 45"/>
                <a:gd name="T16" fmla="*/ 17 w 44"/>
                <a:gd name="T17" fmla="*/ 11 h 45"/>
                <a:gd name="T18" fmla="*/ 16 w 44"/>
                <a:gd name="T19" fmla="*/ 1 h 45"/>
                <a:gd name="T20" fmla="*/ 11 w 44"/>
                <a:gd name="T21" fmla="*/ 10 h 45"/>
                <a:gd name="T22" fmla="*/ 1 w 44"/>
                <a:gd name="T23" fmla="*/ 5 h 45"/>
                <a:gd name="T24" fmla="*/ 7 w 44"/>
                <a:gd name="T25" fmla="*/ 14 h 45"/>
                <a:gd name="T26" fmla="*/ 1 w 44"/>
                <a:gd name="T27" fmla="*/ 33 h 45"/>
                <a:gd name="T28" fmla="*/ 11 w 44"/>
                <a:gd name="T29" fmla="*/ 2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45">
                  <a:moveTo>
                    <a:pt x="11" y="21"/>
                  </a:moveTo>
                  <a:cubicBezTo>
                    <a:pt x="8" y="26"/>
                    <a:pt x="7" y="32"/>
                    <a:pt x="12" y="45"/>
                  </a:cubicBezTo>
                  <a:cubicBezTo>
                    <a:pt x="12" y="38"/>
                    <a:pt x="17" y="28"/>
                    <a:pt x="20" y="25"/>
                  </a:cubicBezTo>
                  <a:cubicBezTo>
                    <a:pt x="24" y="25"/>
                    <a:pt x="28" y="29"/>
                    <a:pt x="28" y="29"/>
                  </a:cubicBezTo>
                  <a:cubicBezTo>
                    <a:pt x="28" y="25"/>
                    <a:pt x="27" y="23"/>
                    <a:pt x="26" y="20"/>
                  </a:cubicBezTo>
                  <a:cubicBezTo>
                    <a:pt x="32" y="20"/>
                    <a:pt x="41" y="21"/>
                    <a:pt x="44" y="29"/>
                  </a:cubicBezTo>
                  <a:cubicBezTo>
                    <a:pt x="40" y="17"/>
                    <a:pt x="32" y="13"/>
                    <a:pt x="28" y="13"/>
                  </a:cubicBezTo>
                  <a:cubicBezTo>
                    <a:pt x="32" y="9"/>
                    <a:pt x="32" y="9"/>
                    <a:pt x="40" y="9"/>
                  </a:cubicBezTo>
                  <a:cubicBezTo>
                    <a:pt x="28" y="0"/>
                    <a:pt x="20" y="7"/>
                    <a:pt x="17" y="11"/>
                  </a:cubicBezTo>
                  <a:cubicBezTo>
                    <a:pt x="16" y="8"/>
                    <a:pt x="16" y="4"/>
                    <a:pt x="16" y="1"/>
                  </a:cubicBezTo>
                  <a:cubicBezTo>
                    <a:pt x="16" y="1"/>
                    <a:pt x="12" y="5"/>
                    <a:pt x="11" y="10"/>
                  </a:cubicBezTo>
                  <a:cubicBezTo>
                    <a:pt x="6" y="9"/>
                    <a:pt x="1" y="5"/>
                    <a:pt x="1" y="5"/>
                  </a:cubicBezTo>
                  <a:cubicBezTo>
                    <a:pt x="3" y="7"/>
                    <a:pt x="5" y="13"/>
                    <a:pt x="7" y="14"/>
                  </a:cubicBezTo>
                  <a:cubicBezTo>
                    <a:pt x="0" y="19"/>
                    <a:pt x="1" y="33"/>
                    <a:pt x="1" y="33"/>
                  </a:cubicBezTo>
                  <a:cubicBezTo>
                    <a:pt x="5" y="26"/>
                    <a:pt x="7" y="22"/>
                    <a:pt x="1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59B335D-59FD-E147-8120-7B6F72BCF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521" y="-454486"/>
            <a:ext cx="3578387" cy="35783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5C3197-C396-9040-BB9E-2CC17129221E}"/>
              </a:ext>
            </a:extLst>
          </p:cNvPr>
          <p:cNvSpPr txBox="1"/>
          <p:nvPr/>
        </p:nvSpPr>
        <p:spPr>
          <a:xfrm>
            <a:off x="840845" y="327664"/>
            <a:ext cx="88246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6000" b="1" err="1">
                <a:solidFill>
                  <a:schemeClr val="tx1">
                    <a:lumMod val="75000"/>
                    <a:lumOff val="25000"/>
                  </a:schemeClr>
                </a:solidFill>
                <a:cs typeface="Poppins" panose="00000500000000000000" pitchFamily="2" charset="0"/>
              </a:rPr>
              <a:t>Objectives</a:t>
            </a:r>
            <a:endParaRPr lang="id-ID" sz="6000" b="1">
              <a:solidFill>
                <a:schemeClr val="tx1">
                  <a:lumMod val="75000"/>
                  <a:lumOff val="25000"/>
                </a:schemeClr>
              </a:solidFill>
              <a:cs typeface="Poppins" panose="000005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D069DD-F995-D940-9441-D4614478E912}"/>
              </a:ext>
            </a:extLst>
          </p:cNvPr>
          <p:cNvSpPr/>
          <p:nvPr/>
        </p:nvSpPr>
        <p:spPr>
          <a:xfrm>
            <a:off x="1428074" y="2238666"/>
            <a:ext cx="9144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b="1">
                <a:solidFill>
                  <a:srgbClr val="049BEB"/>
                </a:solidFill>
                <a:cs typeface="Poppins" panose="00000500000000000000" pitchFamily="2" charset="0"/>
              </a:rPr>
              <a:t>SPECIFIC OBJECTIVE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408056-C826-BD45-BA96-F4695C329BF0}"/>
              </a:ext>
            </a:extLst>
          </p:cNvPr>
          <p:cNvSpPr/>
          <p:nvPr/>
        </p:nvSpPr>
        <p:spPr>
          <a:xfrm>
            <a:off x="1428074" y="5019949"/>
            <a:ext cx="9144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b="1">
                <a:solidFill>
                  <a:schemeClr val="accent5"/>
                </a:solidFill>
                <a:cs typeface="Poppins" panose="00000500000000000000" pitchFamily="2" charset="0"/>
              </a:rPr>
              <a:t>SUB OBJECTIVES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A7738B-92C7-C941-B061-2528103394BD}"/>
              </a:ext>
            </a:extLst>
          </p:cNvPr>
          <p:cNvSpPr/>
          <p:nvPr/>
        </p:nvSpPr>
        <p:spPr>
          <a:xfrm>
            <a:off x="1428074" y="3377840"/>
            <a:ext cx="13213195" cy="132343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4000">
                <a:ea typeface="+mn-lt"/>
                <a:cs typeface="+mn-lt"/>
              </a:rPr>
              <a:t>Identify the appropriate chromatic variation types and color combinations, provide a personalized activity plan.</a:t>
            </a:r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373460-F6AA-474B-A402-68F8DE665B68}"/>
              </a:ext>
            </a:extLst>
          </p:cNvPr>
          <p:cNvSpPr/>
          <p:nvPr/>
        </p:nvSpPr>
        <p:spPr>
          <a:xfrm>
            <a:off x="1428074" y="5843013"/>
            <a:ext cx="15626576" cy="333046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lang="id-ID" sz="3600" b="1" err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Sample</a:t>
            </a:r>
            <a:r>
              <a:rPr lang="id-ID" sz="3600" b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 </a:t>
            </a:r>
            <a:r>
              <a:rPr lang="id-ID" sz="3600" b="1" err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test</a:t>
            </a:r>
            <a:r>
              <a:rPr lang="id-ID" sz="3600" b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 </a:t>
            </a:r>
            <a:r>
              <a:rPr lang="id-ID" sz="3600" b="1" err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to</a:t>
            </a:r>
            <a:r>
              <a:rPr lang="id-ID" sz="3600" b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 </a:t>
            </a:r>
            <a:r>
              <a:rPr lang="id-ID" sz="3600" b="1" err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identify</a:t>
            </a:r>
            <a:r>
              <a:rPr lang="id-ID" sz="3600" b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 </a:t>
            </a:r>
            <a:r>
              <a:rPr lang="id-ID" sz="3600" b="1" err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the</a:t>
            </a:r>
            <a:r>
              <a:rPr lang="id-ID" sz="3600" b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 </a:t>
            </a:r>
            <a:r>
              <a:rPr lang="id-ID" sz="3600" b="1" err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efficient</a:t>
            </a:r>
            <a:r>
              <a:rPr lang="id-ID" sz="3600" b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 </a:t>
            </a:r>
            <a:r>
              <a:rPr lang="id-ID" sz="3600" b="1" err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color</a:t>
            </a:r>
            <a:r>
              <a:rPr lang="id-ID" sz="3600" b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 </a:t>
            </a:r>
            <a:r>
              <a:rPr lang="id-ID" sz="3600" b="1" err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combinations</a:t>
            </a:r>
            <a:endParaRPr lang="id-ID" sz="3600">
              <a:latin typeface="+mj-lt"/>
              <a:cs typeface="Poppins" panose="00000500000000000000" pitchFamily="2" charset="0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lang="id-ID" sz="3600" b="1" err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Sample</a:t>
            </a:r>
            <a:r>
              <a:rPr lang="id-ID" sz="3600" b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 </a:t>
            </a:r>
            <a:r>
              <a:rPr lang="id-ID" sz="3600" b="1" err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test</a:t>
            </a:r>
            <a:r>
              <a:rPr lang="id-ID" sz="3600" b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 </a:t>
            </a:r>
            <a:r>
              <a:rPr lang="id-ID" sz="3600" b="1" err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to</a:t>
            </a:r>
            <a:r>
              <a:rPr lang="id-ID" sz="3600" b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 </a:t>
            </a:r>
            <a:r>
              <a:rPr lang="id-ID" sz="3600" b="1" err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identify</a:t>
            </a:r>
            <a:r>
              <a:rPr lang="id-ID" sz="3600" b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 </a:t>
            </a:r>
            <a:r>
              <a:rPr lang="id-ID" sz="3600" b="1" err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the</a:t>
            </a:r>
            <a:r>
              <a:rPr lang="id-ID" sz="3600" b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 </a:t>
            </a:r>
            <a:r>
              <a:rPr lang="id-ID" sz="3600" b="1" err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most</a:t>
            </a:r>
            <a:r>
              <a:rPr lang="id-ID" sz="3600" b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 </a:t>
            </a:r>
            <a:r>
              <a:rPr lang="id-ID" sz="3600" b="1" err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efficient</a:t>
            </a:r>
            <a:r>
              <a:rPr lang="id-ID" sz="3600" b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 </a:t>
            </a:r>
            <a:r>
              <a:rPr lang="id-ID" sz="3600" b="1" err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chromatic</a:t>
            </a:r>
            <a:r>
              <a:rPr lang="id-ID" sz="3600" b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 </a:t>
            </a:r>
            <a:r>
              <a:rPr lang="id-ID" sz="3600" b="1" err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variation</a:t>
            </a:r>
            <a:r>
              <a:rPr lang="id-ID" sz="3600" b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 </a:t>
            </a:r>
            <a:r>
              <a:rPr lang="id-ID" sz="3600" b="1" err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type</a:t>
            </a:r>
            <a:endParaRPr lang="id-ID">
              <a:latin typeface="+mj-lt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lang="id-ID" sz="3600" b="1" err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Test</a:t>
            </a:r>
            <a:r>
              <a:rPr lang="id-ID" sz="3600" b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 </a:t>
            </a:r>
            <a:r>
              <a:rPr lang="id-ID" sz="3600" b="1" err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to</a:t>
            </a:r>
            <a:r>
              <a:rPr lang="id-ID" sz="3600" b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 </a:t>
            </a:r>
            <a:r>
              <a:rPr lang="id-ID" sz="3600" b="1" err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check</a:t>
            </a:r>
            <a:r>
              <a:rPr lang="id-ID" sz="3600" b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 </a:t>
            </a:r>
            <a:r>
              <a:rPr lang="id-ID" sz="3600" b="1" err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the</a:t>
            </a:r>
            <a:r>
              <a:rPr lang="id-ID" sz="3600" b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 </a:t>
            </a:r>
            <a:r>
              <a:rPr lang="id-ID" sz="3600" b="1" err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reading</a:t>
            </a:r>
            <a:r>
              <a:rPr lang="id-ID" sz="3600" b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 </a:t>
            </a:r>
            <a:r>
              <a:rPr lang="id-ID" sz="3600" b="1" err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skills</a:t>
            </a:r>
            <a:r>
              <a:rPr lang="id-ID" sz="3600" b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 </a:t>
            </a:r>
            <a:r>
              <a:rPr lang="id-ID" sz="3600" b="1" err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to</a:t>
            </a:r>
            <a:r>
              <a:rPr lang="id-ID" sz="3600" b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 </a:t>
            </a:r>
            <a:r>
              <a:rPr lang="id-ID" sz="3600" b="1" err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customize</a:t>
            </a:r>
            <a:r>
              <a:rPr lang="id-ID" sz="3600" b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 </a:t>
            </a:r>
            <a:r>
              <a:rPr lang="id-ID" sz="3600" b="1" err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the</a:t>
            </a:r>
            <a:r>
              <a:rPr lang="id-ID" sz="3600" b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 </a:t>
            </a:r>
            <a:r>
              <a:rPr lang="id-ID" sz="3600" b="1" err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complexity</a:t>
            </a:r>
            <a:r>
              <a:rPr lang="id-ID" sz="3600" b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 </a:t>
            </a:r>
            <a:r>
              <a:rPr lang="id-ID" sz="3600" b="1" err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levels</a:t>
            </a:r>
            <a:r>
              <a:rPr lang="id-ID" sz="3600" b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 </a:t>
            </a:r>
            <a:r>
              <a:rPr lang="id-ID" sz="3600" b="1" err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of</a:t>
            </a:r>
            <a:r>
              <a:rPr lang="id-ID" sz="3600" b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 </a:t>
            </a:r>
            <a:r>
              <a:rPr lang="id-ID" sz="3600" b="1" err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the</a:t>
            </a:r>
            <a:r>
              <a:rPr lang="id-ID" sz="3600" b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 </a:t>
            </a:r>
            <a:r>
              <a:rPr lang="id-ID" sz="3600" b="1" err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tasks</a:t>
            </a:r>
            <a:endParaRPr lang="id-ID">
              <a:latin typeface="+mj-lt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lang="id-ID" sz="3600" b="1" err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Create</a:t>
            </a:r>
            <a:r>
              <a:rPr lang="id-ID" sz="3600" b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 </a:t>
            </a:r>
            <a:r>
              <a:rPr lang="id-ID" sz="3600" b="1" err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personalized</a:t>
            </a:r>
            <a:r>
              <a:rPr lang="id-ID" sz="3600" b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 </a:t>
            </a:r>
            <a:r>
              <a:rPr lang="id-ID" sz="3600" b="1" err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reading</a:t>
            </a:r>
            <a:r>
              <a:rPr lang="id-ID" sz="3600" b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 </a:t>
            </a:r>
            <a:r>
              <a:rPr lang="id-ID" sz="3600" b="1" err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task</a:t>
            </a:r>
            <a:r>
              <a:rPr lang="id-ID" sz="3600" b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 </a:t>
            </a:r>
            <a:r>
              <a:rPr lang="id-ID" sz="3600" b="1" err="1">
                <a:solidFill>
                  <a:srgbClr val="2E2E2E"/>
                </a:solidFill>
                <a:latin typeface="+mj-lt"/>
                <a:ea typeface="+mn-lt"/>
                <a:cs typeface="+mn-lt"/>
              </a:rPr>
              <a:t>plans</a:t>
            </a:r>
            <a:endParaRPr lang="id-ID">
              <a:latin typeface="+mj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E2363C-5E72-1B4E-89AC-EB15326FF2DE}"/>
              </a:ext>
            </a:extLst>
          </p:cNvPr>
          <p:cNvSpPr/>
          <p:nvPr/>
        </p:nvSpPr>
        <p:spPr>
          <a:xfrm>
            <a:off x="6285042" y="8633873"/>
            <a:ext cx="10906029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id-ID" sz="36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AD6168-7833-BE45-875C-5AFA6052A1D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9082261-E030-114C-AB7F-C5043E7EE7B5}" type="datetime1">
              <a:rPr lang="en-US" smtClean="0"/>
              <a:t>5/26/2025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84AA8-3F97-1143-8CED-206AFCCD7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A962DDF7-E50E-B5F9-4157-AF3C26924925}"/>
              </a:ext>
            </a:extLst>
          </p:cNvPr>
          <p:cNvSpPr txBox="1">
            <a:spLocks/>
          </p:cNvSpPr>
          <p:nvPr/>
        </p:nvSpPr>
        <p:spPr>
          <a:xfrm>
            <a:off x="3310269" y="9676565"/>
            <a:ext cx="839994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400">
                <a:solidFill>
                  <a:srgbClr val="93989C"/>
                </a:solidFill>
                <a:cs typeface="Poppins" panose="00000500000000000000" pitchFamily="2" charset="0"/>
              </a:rPr>
              <a:t>IT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21318320   | Silva T.</a:t>
            </a:r>
            <a:r>
              <a:rPr lang="en-US">
                <a:solidFill>
                  <a:srgbClr val="93989C"/>
                </a:solidFill>
                <a:cs typeface="Poppins" panose="00000500000000000000" pitchFamily="2" charset="0"/>
              </a:rPr>
              <a:t>U.D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 |  24-25J-233</a:t>
            </a:r>
            <a:endParaRPr lang="en-US">
              <a:solidFill>
                <a:srgbClr val="9398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083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CF3C6E4C-8FA1-4853-8C5D-81E11476C499}"/>
              </a:ext>
            </a:extLst>
          </p:cNvPr>
          <p:cNvGrpSpPr/>
          <p:nvPr/>
        </p:nvGrpSpPr>
        <p:grpSpPr>
          <a:xfrm>
            <a:off x="15353144" y="7431937"/>
            <a:ext cx="687560" cy="687560"/>
            <a:chOff x="5492751" y="2584451"/>
            <a:chExt cx="244475" cy="244475"/>
          </a:xfrm>
          <a:solidFill>
            <a:schemeClr val="bg1"/>
          </a:solidFill>
        </p:grpSpPr>
        <p:sp>
          <p:nvSpPr>
            <p:cNvPr id="76" name="Freeform 167">
              <a:extLst>
                <a:ext uri="{FF2B5EF4-FFF2-40B4-BE49-F238E27FC236}">
                  <a16:creationId xmlns:a16="http://schemas.microsoft.com/office/drawing/2014/main" id="{72456BD5-AE8D-4EC2-BAE0-B094B1EA1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9738" y="2700338"/>
              <a:ext cx="217488" cy="128588"/>
            </a:xfrm>
            <a:custGeom>
              <a:avLst/>
              <a:gdLst>
                <a:gd name="T0" fmla="*/ 39 w 58"/>
                <a:gd name="T1" fmla="*/ 23 h 34"/>
                <a:gd name="T2" fmla="*/ 25 w 58"/>
                <a:gd name="T3" fmla="*/ 0 h 34"/>
                <a:gd name="T4" fmla="*/ 17 w 58"/>
                <a:gd name="T5" fmla="*/ 0 h 34"/>
                <a:gd name="T6" fmla="*/ 29 w 58"/>
                <a:gd name="T7" fmla="*/ 22 h 34"/>
                <a:gd name="T8" fmla="*/ 0 w 58"/>
                <a:gd name="T9" fmla="*/ 34 h 34"/>
                <a:gd name="T10" fmla="*/ 58 w 58"/>
                <a:gd name="T11" fmla="*/ 34 h 34"/>
                <a:gd name="T12" fmla="*/ 39 w 58"/>
                <a:gd name="T13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39" y="23"/>
                  </a:moveTo>
                  <a:cubicBezTo>
                    <a:pt x="37" y="18"/>
                    <a:pt x="31" y="8"/>
                    <a:pt x="25" y="0"/>
                  </a:cubicBezTo>
                  <a:cubicBezTo>
                    <a:pt x="25" y="0"/>
                    <a:pt x="17" y="0"/>
                    <a:pt x="17" y="0"/>
                  </a:cubicBezTo>
                  <a:cubicBezTo>
                    <a:pt x="22" y="6"/>
                    <a:pt x="27" y="15"/>
                    <a:pt x="29" y="22"/>
                  </a:cubicBezTo>
                  <a:cubicBezTo>
                    <a:pt x="16" y="23"/>
                    <a:pt x="5" y="27"/>
                    <a:pt x="0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4" y="28"/>
                    <a:pt x="48" y="24"/>
                    <a:pt x="3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  <p:sp>
          <p:nvSpPr>
            <p:cNvPr id="77" name="Freeform 168">
              <a:extLst>
                <a:ext uri="{FF2B5EF4-FFF2-40B4-BE49-F238E27FC236}">
                  <a16:creationId xmlns:a16="http://schemas.microsoft.com/office/drawing/2014/main" id="{9D681EDC-918F-402C-86B8-EB82A6D79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2751" y="2584451"/>
              <a:ext cx="165100" cy="168275"/>
            </a:xfrm>
            <a:custGeom>
              <a:avLst/>
              <a:gdLst>
                <a:gd name="T0" fmla="*/ 11 w 44"/>
                <a:gd name="T1" fmla="*/ 21 h 45"/>
                <a:gd name="T2" fmla="*/ 12 w 44"/>
                <a:gd name="T3" fmla="*/ 45 h 45"/>
                <a:gd name="T4" fmla="*/ 20 w 44"/>
                <a:gd name="T5" fmla="*/ 25 h 45"/>
                <a:gd name="T6" fmla="*/ 28 w 44"/>
                <a:gd name="T7" fmla="*/ 29 h 45"/>
                <a:gd name="T8" fmla="*/ 26 w 44"/>
                <a:gd name="T9" fmla="*/ 20 h 45"/>
                <a:gd name="T10" fmla="*/ 44 w 44"/>
                <a:gd name="T11" fmla="*/ 29 h 45"/>
                <a:gd name="T12" fmla="*/ 28 w 44"/>
                <a:gd name="T13" fmla="*/ 13 h 45"/>
                <a:gd name="T14" fmla="*/ 40 w 44"/>
                <a:gd name="T15" fmla="*/ 9 h 45"/>
                <a:gd name="T16" fmla="*/ 17 w 44"/>
                <a:gd name="T17" fmla="*/ 11 h 45"/>
                <a:gd name="T18" fmla="*/ 16 w 44"/>
                <a:gd name="T19" fmla="*/ 1 h 45"/>
                <a:gd name="T20" fmla="*/ 11 w 44"/>
                <a:gd name="T21" fmla="*/ 10 h 45"/>
                <a:gd name="T22" fmla="*/ 1 w 44"/>
                <a:gd name="T23" fmla="*/ 5 h 45"/>
                <a:gd name="T24" fmla="*/ 7 w 44"/>
                <a:gd name="T25" fmla="*/ 14 h 45"/>
                <a:gd name="T26" fmla="*/ 1 w 44"/>
                <a:gd name="T27" fmla="*/ 33 h 45"/>
                <a:gd name="T28" fmla="*/ 11 w 44"/>
                <a:gd name="T29" fmla="*/ 2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45">
                  <a:moveTo>
                    <a:pt x="11" y="21"/>
                  </a:moveTo>
                  <a:cubicBezTo>
                    <a:pt x="8" y="26"/>
                    <a:pt x="7" y="32"/>
                    <a:pt x="12" y="45"/>
                  </a:cubicBezTo>
                  <a:cubicBezTo>
                    <a:pt x="12" y="38"/>
                    <a:pt x="17" y="28"/>
                    <a:pt x="20" y="25"/>
                  </a:cubicBezTo>
                  <a:cubicBezTo>
                    <a:pt x="24" y="25"/>
                    <a:pt x="28" y="29"/>
                    <a:pt x="28" y="29"/>
                  </a:cubicBezTo>
                  <a:cubicBezTo>
                    <a:pt x="28" y="25"/>
                    <a:pt x="27" y="23"/>
                    <a:pt x="26" y="20"/>
                  </a:cubicBezTo>
                  <a:cubicBezTo>
                    <a:pt x="32" y="20"/>
                    <a:pt x="41" y="21"/>
                    <a:pt x="44" y="29"/>
                  </a:cubicBezTo>
                  <a:cubicBezTo>
                    <a:pt x="40" y="17"/>
                    <a:pt x="32" y="13"/>
                    <a:pt x="28" y="13"/>
                  </a:cubicBezTo>
                  <a:cubicBezTo>
                    <a:pt x="32" y="9"/>
                    <a:pt x="32" y="9"/>
                    <a:pt x="40" y="9"/>
                  </a:cubicBezTo>
                  <a:cubicBezTo>
                    <a:pt x="28" y="0"/>
                    <a:pt x="20" y="7"/>
                    <a:pt x="17" y="11"/>
                  </a:cubicBezTo>
                  <a:cubicBezTo>
                    <a:pt x="16" y="8"/>
                    <a:pt x="16" y="4"/>
                    <a:pt x="16" y="1"/>
                  </a:cubicBezTo>
                  <a:cubicBezTo>
                    <a:pt x="16" y="1"/>
                    <a:pt x="12" y="5"/>
                    <a:pt x="11" y="10"/>
                  </a:cubicBezTo>
                  <a:cubicBezTo>
                    <a:pt x="6" y="9"/>
                    <a:pt x="1" y="5"/>
                    <a:pt x="1" y="5"/>
                  </a:cubicBezTo>
                  <a:cubicBezTo>
                    <a:pt x="3" y="7"/>
                    <a:pt x="5" y="13"/>
                    <a:pt x="7" y="14"/>
                  </a:cubicBezTo>
                  <a:cubicBezTo>
                    <a:pt x="0" y="19"/>
                    <a:pt x="1" y="33"/>
                    <a:pt x="1" y="33"/>
                  </a:cubicBezTo>
                  <a:cubicBezTo>
                    <a:pt x="5" y="26"/>
                    <a:pt x="7" y="22"/>
                    <a:pt x="1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59B335D-59FD-E147-8120-7B6F72BCF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521" y="-454486"/>
            <a:ext cx="3578387" cy="35783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D9D3C10-A8CB-FB48-810E-A86F8FF79935}"/>
              </a:ext>
            </a:extLst>
          </p:cNvPr>
          <p:cNvSpPr/>
          <p:nvPr/>
        </p:nvSpPr>
        <p:spPr>
          <a:xfrm>
            <a:off x="738081" y="545480"/>
            <a:ext cx="11132493" cy="101566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6000" b="1"/>
              <a:t>Methodology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9F0917-C20B-9442-A9A3-37BE74B9C68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F457720-2EF0-B04B-ADC4-814D6F965977}" type="datetime1">
              <a:rPr lang="en-US" smtClean="0"/>
              <a:t>5/26/2025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6C267-413D-5747-BCAD-26A04CDEF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5" name="Picture 4" descr="A diagram of a web application&#10;&#10;Description automatically generated">
            <a:extLst>
              <a:ext uri="{FF2B5EF4-FFF2-40B4-BE49-F238E27FC236}">
                <a16:creationId xmlns:a16="http://schemas.microsoft.com/office/drawing/2014/main" id="{D9F01FEA-FE31-6562-C6E9-BAC18D91D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334" y="1566927"/>
            <a:ext cx="12911666" cy="7830479"/>
          </a:xfrm>
          <a:prstGeom prst="rect">
            <a:avLst/>
          </a:prstGeom>
        </p:spPr>
      </p:pic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C5F8BC60-6DE6-C5D1-FBB6-EEB951AED39A}"/>
              </a:ext>
            </a:extLst>
          </p:cNvPr>
          <p:cNvSpPr txBox="1">
            <a:spLocks/>
          </p:cNvSpPr>
          <p:nvPr/>
        </p:nvSpPr>
        <p:spPr>
          <a:xfrm>
            <a:off x="3310269" y="9676565"/>
            <a:ext cx="839994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400">
                <a:solidFill>
                  <a:srgbClr val="93989C"/>
                </a:solidFill>
                <a:cs typeface="Poppins" panose="00000500000000000000" pitchFamily="2" charset="0"/>
              </a:rPr>
              <a:t>IT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21318320   | Silva T.</a:t>
            </a:r>
            <a:r>
              <a:rPr lang="en-US">
                <a:solidFill>
                  <a:srgbClr val="93989C"/>
                </a:solidFill>
                <a:cs typeface="Poppins" panose="00000500000000000000" pitchFamily="2" charset="0"/>
              </a:rPr>
              <a:t>U.D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 |  24-25J-233</a:t>
            </a:r>
            <a:endParaRPr lang="en-US">
              <a:solidFill>
                <a:srgbClr val="9398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439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CF3C6E4C-8FA1-4853-8C5D-81E11476C499}"/>
              </a:ext>
            </a:extLst>
          </p:cNvPr>
          <p:cNvGrpSpPr/>
          <p:nvPr/>
        </p:nvGrpSpPr>
        <p:grpSpPr>
          <a:xfrm>
            <a:off x="15353144" y="7431937"/>
            <a:ext cx="687560" cy="687560"/>
            <a:chOff x="5492751" y="2584451"/>
            <a:chExt cx="244475" cy="244475"/>
          </a:xfrm>
          <a:solidFill>
            <a:schemeClr val="bg1"/>
          </a:solidFill>
        </p:grpSpPr>
        <p:sp>
          <p:nvSpPr>
            <p:cNvPr id="76" name="Freeform 167">
              <a:extLst>
                <a:ext uri="{FF2B5EF4-FFF2-40B4-BE49-F238E27FC236}">
                  <a16:creationId xmlns:a16="http://schemas.microsoft.com/office/drawing/2014/main" id="{72456BD5-AE8D-4EC2-BAE0-B094B1EA1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9738" y="2700338"/>
              <a:ext cx="217488" cy="128588"/>
            </a:xfrm>
            <a:custGeom>
              <a:avLst/>
              <a:gdLst>
                <a:gd name="T0" fmla="*/ 39 w 58"/>
                <a:gd name="T1" fmla="*/ 23 h 34"/>
                <a:gd name="T2" fmla="*/ 25 w 58"/>
                <a:gd name="T3" fmla="*/ 0 h 34"/>
                <a:gd name="T4" fmla="*/ 17 w 58"/>
                <a:gd name="T5" fmla="*/ 0 h 34"/>
                <a:gd name="T6" fmla="*/ 29 w 58"/>
                <a:gd name="T7" fmla="*/ 22 h 34"/>
                <a:gd name="T8" fmla="*/ 0 w 58"/>
                <a:gd name="T9" fmla="*/ 34 h 34"/>
                <a:gd name="T10" fmla="*/ 58 w 58"/>
                <a:gd name="T11" fmla="*/ 34 h 34"/>
                <a:gd name="T12" fmla="*/ 39 w 58"/>
                <a:gd name="T13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39" y="23"/>
                  </a:moveTo>
                  <a:cubicBezTo>
                    <a:pt x="37" y="18"/>
                    <a:pt x="31" y="8"/>
                    <a:pt x="25" y="0"/>
                  </a:cubicBezTo>
                  <a:cubicBezTo>
                    <a:pt x="25" y="0"/>
                    <a:pt x="17" y="0"/>
                    <a:pt x="17" y="0"/>
                  </a:cubicBezTo>
                  <a:cubicBezTo>
                    <a:pt x="22" y="6"/>
                    <a:pt x="27" y="15"/>
                    <a:pt x="29" y="22"/>
                  </a:cubicBezTo>
                  <a:cubicBezTo>
                    <a:pt x="16" y="23"/>
                    <a:pt x="5" y="27"/>
                    <a:pt x="0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4" y="28"/>
                    <a:pt x="48" y="24"/>
                    <a:pt x="3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  <p:sp>
          <p:nvSpPr>
            <p:cNvPr id="77" name="Freeform 168">
              <a:extLst>
                <a:ext uri="{FF2B5EF4-FFF2-40B4-BE49-F238E27FC236}">
                  <a16:creationId xmlns:a16="http://schemas.microsoft.com/office/drawing/2014/main" id="{9D681EDC-918F-402C-86B8-EB82A6D79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2751" y="2584451"/>
              <a:ext cx="165100" cy="168275"/>
            </a:xfrm>
            <a:custGeom>
              <a:avLst/>
              <a:gdLst>
                <a:gd name="T0" fmla="*/ 11 w 44"/>
                <a:gd name="T1" fmla="*/ 21 h 45"/>
                <a:gd name="T2" fmla="*/ 12 w 44"/>
                <a:gd name="T3" fmla="*/ 45 h 45"/>
                <a:gd name="T4" fmla="*/ 20 w 44"/>
                <a:gd name="T5" fmla="*/ 25 h 45"/>
                <a:gd name="T6" fmla="*/ 28 w 44"/>
                <a:gd name="T7" fmla="*/ 29 h 45"/>
                <a:gd name="T8" fmla="*/ 26 w 44"/>
                <a:gd name="T9" fmla="*/ 20 h 45"/>
                <a:gd name="T10" fmla="*/ 44 w 44"/>
                <a:gd name="T11" fmla="*/ 29 h 45"/>
                <a:gd name="T12" fmla="*/ 28 w 44"/>
                <a:gd name="T13" fmla="*/ 13 h 45"/>
                <a:gd name="T14" fmla="*/ 40 w 44"/>
                <a:gd name="T15" fmla="*/ 9 h 45"/>
                <a:gd name="T16" fmla="*/ 17 w 44"/>
                <a:gd name="T17" fmla="*/ 11 h 45"/>
                <a:gd name="T18" fmla="*/ 16 w 44"/>
                <a:gd name="T19" fmla="*/ 1 h 45"/>
                <a:gd name="T20" fmla="*/ 11 w 44"/>
                <a:gd name="T21" fmla="*/ 10 h 45"/>
                <a:gd name="T22" fmla="*/ 1 w 44"/>
                <a:gd name="T23" fmla="*/ 5 h 45"/>
                <a:gd name="T24" fmla="*/ 7 w 44"/>
                <a:gd name="T25" fmla="*/ 14 h 45"/>
                <a:gd name="T26" fmla="*/ 1 w 44"/>
                <a:gd name="T27" fmla="*/ 33 h 45"/>
                <a:gd name="T28" fmla="*/ 11 w 44"/>
                <a:gd name="T29" fmla="*/ 2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45">
                  <a:moveTo>
                    <a:pt x="11" y="21"/>
                  </a:moveTo>
                  <a:cubicBezTo>
                    <a:pt x="8" y="26"/>
                    <a:pt x="7" y="32"/>
                    <a:pt x="12" y="45"/>
                  </a:cubicBezTo>
                  <a:cubicBezTo>
                    <a:pt x="12" y="38"/>
                    <a:pt x="17" y="28"/>
                    <a:pt x="20" y="25"/>
                  </a:cubicBezTo>
                  <a:cubicBezTo>
                    <a:pt x="24" y="25"/>
                    <a:pt x="28" y="29"/>
                    <a:pt x="28" y="29"/>
                  </a:cubicBezTo>
                  <a:cubicBezTo>
                    <a:pt x="28" y="25"/>
                    <a:pt x="27" y="23"/>
                    <a:pt x="26" y="20"/>
                  </a:cubicBezTo>
                  <a:cubicBezTo>
                    <a:pt x="32" y="20"/>
                    <a:pt x="41" y="21"/>
                    <a:pt x="44" y="29"/>
                  </a:cubicBezTo>
                  <a:cubicBezTo>
                    <a:pt x="40" y="17"/>
                    <a:pt x="32" y="13"/>
                    <a:pt x="28" y="13"/>
                  </a:cubicBezTo>
                  <a:cubicBezTo>
                    <a:pt x="32" y="9"/>
                    <a:pt x="32" y="9"/>
                    <a:pt x="40" y="9"/>
                  </a:cubicBezTo>
                  <a:cubicBezTo>
                    <a:pt x="28" y="0"/>
                    <a:pt x="20" y="7"/>
                    <a:pt x="17" y="11"/>
                  </a:cubicBezTo>
                  <a:cubicBezTo>
                    <a:pt x="16" y="8"/>
                    <a:pt x="16" y="4"/>
                    <a:pt x="16" y="1"/>
                  </a:cubicBezTo>
                  <a:cubicBezTo>
                    <a:pt x="16" y="1"/>
                    <a:pt x="12" y="5"/>
                    <a:pt x="11" y="10"/>
                  </a:cubicBezTo>
                  <a:cubicBezTo>
                    <a:pt x="6" y="9"/>
                    <a:pt x="1" y="5"/>
                    <a:pt x="1" y="5"/>
                  </a:cubicBezTo>
                  <a:cubicBezTo>
                    <a:pt x="3" y="7"/>
                    <a:pt x="5" y="13"/>
                    <a:pt x="7" y="14"/>
                  </a:cubicBezTo>
                  <a:cubicBezTo>
                    <a:pt x="0" y="19"/>
                    <a:pt x="1" y="33"/>
                    <a:pt x="1" y="33"/>
                  </a:cubicBezTo>
                  <a:cubicBezTo>
                    <a:pt x="5" y="26"/>
                    <a:pt x="7" y="22"/>
                    <a:pt x="1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59B335D-59FD-E147-8120-7B6F72BCF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521" y="-454486"/>
            <a:ext cx="3578387" cy="35783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D9D3C10-A8CB-FB48-810E-A86F8FF79935}"/>
              </a:ext>
            </a:extLst>
          </p:cNvPr>
          <p:cNvSpPr/>
          <p:nvPr/>
        </p:nvSpPr>
        <p:spPr>
          <a:xfrm>
            <a:off x="738081" y="545480"/>
            <a:ext cx="111324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/>
              <a:t>Technologies to be used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AB1AE9-0B86-354C-A12E-F65221A164A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5A40405-8DF2-0947-8F7B-54F6F17738B4}" type="datetime1">
              <a:rPr lang="en-US" smtClean="0"/>
              <a:t>5/26/2025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5A3EF5-5B9E-C444-839D-6899FB79B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EBAFD22B-1DFD-08BE-E050-768F19FD86B2}"/>
              </a:ext>
            </a:extLst>
          </p:cNvPr>
          <p:cNvSpPr txBox="1">
            <a:spLocks/>
          </p:cNvSpPr>
          <p:nvPr/>
        </p:nvSpPr>
        <p:spPr>
          <a:xfrm>
            <a:off x="3310269" y="9676565"/>
            <a:ext cx="839994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400">
                <a:solidFill>
                  <a:srgbClr val="93989C"/>
                </a:solidFill>
                <a:cs typeface="Poppins" panose="00000500000000000000" pitchFamily="2" charset="0"/>
              </a:rPr>
              <a:t>IT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21318320   | Silva T.</a:t>
            </a:r>
            <a:r>
              <a:rPr lang="en-US">
                <a:solidFill>
                  <a:srgbClr val="93989C"/>
                </a:solidFill>
                <a:cs typeface="Poppins" panose="00000500000000000000" pitchFamily="2" charset="0"/>
              </a:rPr>
              <a:t>U.D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 |  24-25J-233</a:t>
            </a:r>
            <a:endParaRPr lang="en-US">
              <a:solidFill>
                <a:srgbClr val="93989C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7252C6-FFDB-2F49-90EA-888494C70138}"/>
              </a:ext>
            </a:extLst>
          </p:cNvPr>
          <p:cNvSpPr/>
          <p:nvPr/>
        </p:nvSpPr>
        <p:spPr>
          <a:xfrm>
            <a:off x="1958068" y="2208732"/>
            <a:ext cx="6129178" cy="646331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marL="571500" indent="-571500">
              <a:buFont typeface="Wingdings" pitchFamily="2" charset="2"/>
              <a:buChar char="Ø"/>
            </a:pPr>
            <a:r>
              <a:rPr lang="en-US" sz="3600">
                <a:solidFill>
                  <a:schemeClr val="accent1"/>
                </a:solidFill>
              </a:rPr>
              <a:t>Natural Language Processing</a:t>
            </a:r>
            <a:endParaRPr lang="en-US">
              <a:solidFill>
                <a:schemeClr val="accent1"/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9044C3-0BA6-0147-B84E-E34753391584}"/>
              </a:ext>
            </a:extLst>
          </p:cNvPr>
          <p:cNvSpPr/>
          <p:nvPr/>
        </p:nvSpPr>
        <p:spPr>
          <a:xfrm>
            <a:off x="3452237" y="2858992"/>
            <a:ext cx="2109360" cy="95410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+mj-lt"/>
              </a:rPr>
              <a:t>TensorFlow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+mj-lt"/>
              </a:rPr>
              <a:t> </a:t>
            </a:r>
            <a:r>
              <a:rPr lang="en-US" sz="2800" err="1">
                <a:latin typeface="+mj-lt"/>
              </a:rPr>
              <a:t>Keras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290BC2-7480-D048-9780-4735DEA516C6}"/>
              </a:ext>
            </a:extLst>
          </p:cNvPr>
          <p:cNvSpPr/>
          <p:nvPr/>
        </p:nvSpPr>
        <p:spPr>
          <a:xfrm>
            <a:off x="2071350" y="5298240"/>
            <a:ext cx="48624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itchFamily="2" charset="2"/>
              <a:buChar char="Ø"/>
            </a:pPr>
            <a:r>
              <a:rPr lang="en-US" sz="3600">
                <a:solidFill>
                  <a:schemeClr val="accent1"/>
                </a:solidFill>
              </a:rPr>
              <a:t>Backend Technologies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007897-7EC5-3240-BD7A-F06CD9D7AC0D}"/>
              </a:ext>
            </a:extLst>
          </p:cNvPr>
          <p:cNvSpPr/>
          <p:nvPr/>
        </p:nvSpPr>
        <p:spPr>
          <a:xfrm>
            <a:off x="3519180" y="5944571"/>
            <a:ext cx="15584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+mj-lt"/>
              </a:rPr>
              <a:t>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+mj-lt"/>
              </a:rPr>
              <a:t>Node </a:t>
            </a:r>
            <a:r>
              <a:rPr lang="en-US" sz="2800" err="1">
                <a:latin typeface="+mj-lt"/>
              </a:rPr>
              <a:t>js</a:t>
            </a:r>
            <a:endParaRPr lang="en-US" sz="2800">
              <a:latin typeface="+mj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40FD2C-09E1-DE4D-BF81-B018125C0ED6}"/>
              </a:ext>
            </a:extLst>
          </p:cNvPr>
          <p:cNvSpPr/>
          <p:nvPr/>
        </p:nvSpPr>
        <p:spPr>
          <a:xfrm>
            <a:off x="2117687" y="7089819"/>
            <a:ext cx="49936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itchFamily="2" charset="2"/>
              <a:buChar char="Ø"/>
            </a:pPr>
            <a:r>
              <a:rPr lang="en-US" sz="3600">
                <a:solidFill>
                  <a:schemeClr val="accent1"/>
                </a:solidFill>
              </a:rPr>
              <a:t>Frontend Technologies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DEBDD14-0BCB-ED44-8718-3273F599AC77}"/>
              </a:ext>
            </a:extLst>
          </p:cNvPr>
          <p:cNvSpPr/>
          <p:nvPr/>
        </p:nvSpPr>
        <p:spPr>
          <a:xfrm>
            <a:off x="3596410" y="7733020"/>
            <a:ext cx="3070650" cy="95410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+mj-lt"/>
              </a:rPr>
              <a:t>React </a:t>
            </a:r>
            <a:r>
              <a:rPr lang="en-US" sz="2800" err="1">
                <a:latin typeface="+mj-lt"/>
              </a:rPr>
              <a:t>js</a:t>
            </a:r>
            <a:endParaRPr lang="en-US" sz="2800">
              <a:latin typeface="+mj-lt"/>
              <a:ea typeface="Calibri Light"/>
              <a:cs typeface="Calibri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+mj-lt"/>
                <a:ea typeface="Calibri Light"/>
                <a:cs typeface="Calibri Light"/>
              </a:rPr>
              <a:t>Canvas API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2034E2-7DE2-534C-B190-C61B39C453D6}"/>
              </a:ext>
            </a:extLst>
          </p:cNvPr>
          <p:cNvSpPr/>
          <p:nvPr/>
        </p:nvSpPr>
        <p:spPr>
          <a:xfrm>
            <a:off x="2071350" y="3862664"/>
            <a:ext cx="2505494" cy="646331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marL="571500" indent="-571500">
              <a:buFont typeface="Wingdings" pitchFamily="2" charset="2"/>
              <a:buChar char="Ø"/>
            </a:pPr>
            <a:r>
              <a:rPr lang="en-US" sz="3600">
                <a:solidFill>
                  <a:schemeClr val="accent1"/>
                </a:solidFill>
              </a:rPr>
              <a:t>Database</a:t>
            </a:r>
            <a:endParaRPr lang="en-US">
              <a:solidFill>
                <a:schemeClr val="accent1"/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16BA2C-792E-A048-97C3-D493B9B35337}"/>
              </a:ext>
            </a:extLst>
          </p:cNvPr>
          <p:cNvSpPr/>
          <p:nvPr/>
        </p:nvSpPr>
        <p:spPr>
          <a:xfrm>
            <a:off x="3519180" y="4490354"/>
            <a:ext cx="1914178" cy="52322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+mj-lt"/>
                <a:ea typeface="Calibri Light"/>
                <a:cs typeface="Calibri Light"/>
              </a:rPr>
              <a:t>MongoDB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2DD0E7F-545A-5849-92D5-38FD819B5419}"/>
              </a:ext>
            </a:extLst>
          </p:cNvPr>
          <p:cNvSpPr/>
          <p:nvPr/>
        </p:nvSpPr>
        <p:spPr>
          <a:xfrm>
            <a:off x="8224632" y="3483270"/>
            <a:ext cx="82722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itchFamily="2" charset="2"/>
              <a:buChar char="Ø"/>
            </a:pPr>
            <a:r>
              <a:rPr lang="en-US" sz="3600">
                <a:solidFill>
                  <a:schemeClr val="accent1"/>
                </a:solidFill>
              </a:rPr>
              <a:t>Containerization and other technologies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9B7333-0C22-1B41-9237-F312D39B8718}"/>
              </a:ext>
            </a:extLst>
          </p:cNvPr>
          <p:cNvSpPr/>
          <p:nvPr/>
        </p:nvSpPr>
        <p:spPr>
          <a:xfrm>
            <a:off x="11052757" y="4119647"/>
            <a:ext cx="31297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+mj-lt"/>
              </a:rPr>
              <a:t>Docker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+mj-lt"/>
              </a:rPr>
              <a:t>Kubernetes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+mj-lt"/>
              </a:rPr>
              <a:t>Fast API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85C9F0-FF99-F74C-88FE-FDF37052BA3C}"/>
              </a:ext>
            </a:extLst>
          </p:cNvPr>
          <p:cNvSpPr/>
          <p:nvPr/>
        </p:nvSpPr>
        <p:spPr>
          <a:xfrm>
            <a:off x="8224632" y="5611226"/>
            <a:ext cx="28056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itchFamily="2" charset="2"/>
              <a:buChar char="Ø"/>
            </a:pPr>
            <a:r>
              <a:rPr lang="en-US" sz="3600">
                <a:solidFill>
                  <a:schemeClr val="accent1"/>
                </a:solidFill>
              </a:rPr>
              <a:t>Algorithms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6F929E4-2A03-1742-9DEB-BFD79EEB4566}"/>
              </a:ext>
            </a:extLst>
          </p:cNvPr>
          <p:cNvSpPr/>
          <p:nvPr/>
        </p:nvSpPr>
        <p:spPr>
          <a:xfrm>
            <a:off x="11015021" y="6344350"/>
            <a:ext cx="31297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+mj-lt"/>
              </a:rPr>
              <a:t>Decision Tree </a:t>
            </a:r>
          </a:p>
        </p:txBody>
      </p:sp>
      <p:pic>
        <p:nvPicPr>
          <p:cNvPr id="25" name="Picture 4" descr="How To Install TensorFlow? [A Complete Beginner's Guide]">
            <a:extLst>
              <a:ext uri="{FF2B5EF4-FFF2-40B4-BE49-F238E27FC236}">
                <a16:creationId xmlns:a16="http://schemas.microsoft.com/office/drawing/2014/main" id="{C6ABB61A-BE4C-8E4B-A878-709D94F8E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3738" y="4411073"/>
            <a:ext cx="4149951" cy="233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4">
            <a:extLst>
              <a:ext uri="{FF2B5EF4-FFF2-40B4-BE49-F238E27FC236}">
                <a16:creationId xmlns:a16="http://schemas.microsoft.com/office/drawing/2014/main" id="{9A42E2A1-7EFB-A747-A040-DBDDEB5C7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5040" y="7515031"/>
            <a:ext cx="1132433" cy="137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AF4A641-BC27-0342-9CB0-89F7CB27CF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9" t="20065" r="10324" b="23078"/>
          <a:stretch/>
        </p:blipFill>
        <p:spPr>
          <a:xfrm>
            <a:off x="8925232" y="7527431"/>
            <a:ext cx="2884056" cy="89601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A875BC4-75DD-6F4C-917C-EE4E2428B9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3983" y="7178090"/>
            <a:ext cx="1177467" cy="102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673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CF3C6E4C-8FA1-4853-8C5D-81E11476C499}"/>
              </a:ext>
            </a:extLst>
          </p:cNvPr>
          <p:cNvGrpSpPr/>
          <p:nvPr/>
        </p:nvGrpSpPr>
        <p:grpSpPr>
          <a:xfrm>
            <a:off x="15353144" y="7431937"/>
            <a:ext cx="687560" cy="687560"/>
            <a:chOff x="5492751" y="2584451"/>
            <a:chExt cx="244475" cy="244475"/>
          </a:xfrm>
          <a:solidFill>
            <a:schemeClr val="bg1"/>
          </a:solidFill>
        </p:grpSpPr>
        <p:sp>
          <p:nvSpPr>
            <p:cNvPr id="76" name="Freeform 167">
              <a:extLst>
                <a:ext uri="{FF2B5EF4-FFF2-40B4-BE49-F238E27FC236}">
                  <a16:creationId xmlns:a16="http://schemas.microsoft.com/office/drawing/2014/main" id="{72456BD5-AE8D-4EC2-BAE0-B094B1EA1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9738" y="2700338"/>
              <a:ext cx="217488" cy="128588"/>
            </a:xfrm>
            <a:custGeom>
              <a:avLst/>
              <a:gdLst>
                <a:gd name="T0" fmla="*/ 39 w 58"/>
                <a:gd name="T1" fmla="*/ 23 h 34"/>
                <a:gd name="T2" fmla="*/ 25 w 58"/>
                <a:gd name="T3" fmla="*/ 0 h 34"/>
                <a:gd name="T4" fmla="*/ 17 w 58"/>
                <a:gd name="T5" fmla="*/ 0 h 34"/>
                <a:gd name="T6" fmla="*/ 29 w 58"/>
                <a:gd name="T7" fmla="*/ 22 h 34"/>
                <a:gd name="T8" fmla="*/ 0 w 58"/>
                <a:gd name="T9" fmla="*/ 34 h 34"/>
                <a:gd name="T10" fmla="*/ 58 w 58"/>
                <a:gd name="T11" fmla="*/ 34 h 34"/>
                <a:gd name="T12" fmla="*/ 39 w 58"/>
                <a:gd name="T13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39" y="23"/>
                  </a:moveTo>
                  <a:cubicBezTo>
                    <a:pt x="37" y="18"/>
                    <a:pt x="31" y="8"/>
                    <a:pt x="25" y="0"/>
                  </a:cubicBezTo>
                  <a:cubicBezTo>
                    <a:pt x="25" y="0"/>
                    <a:pt x="17" y="0"/>
                    <a:pt x="17" y="0"/>
                  </a:cubicBezTo>
                  <a:cubicBezTo>
                    <a:pt x="22" y="6"/>
                    <a:pt x="27" y="15"/>
                    <a:pt x="29" y="22"/>
                  </a:cubicBezTo>
                  <a:cubicBezTo>
                    <a:pt x="16" y="23"/>
                    <a:pt x="5" y="27"/>
                    <a:pt x="0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4" y="28"/>
                    <a:pt x="48" y="24"/>
                    <a:pt x="3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  <p:sp>
          <p:nvSpPr>
            <p:cNvPr id="77" name="Freeform 168">
              <a:extLst>
                <a:ext uri="{FF2B5EF4-FFF2-40B4-BE49-F238E27FC236}">
                  <a16:creationId xmlns:a16="http://schemas.microsoft.com/office/drawing/2014/main" id="{9D681EDC-918F-402C-86B8-EB82A6D79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2751" y="2584451"/>
              <a:ext cx="165100" cy="168275"/>
            </a:xfrm>
            <a:custGeom>
              <a:avLst/>
              <a:gdLst>
                <a:gd name="T0" fmla="*/ 11 w 44"/>
                <a:gd name="T1" fmla="*/ 21 h 45"/>
                <a:gd name="T2" fmla="*/ 12 w 44"/>
                <a:gd name="T3" fmla="*/ 45 h 45"/>
                <a:gd name="T4" fmla="*/ 20 w 44"/>
                <a:gd name="T5" fmla="*/ 25 h 45"/>
                <a:gd name="T6" fmla="*/ 28 w 44"/>
                <a:gd name="T7" fmla="*/ 29 h 45"/>
                <a:gd name="T8" fmla="*/ 26 w 44"/>
                <a:gd name="T9" fmla="*/ 20 h 45"/>
                <a:gd name="T10" fmla="*/ 44 w 44"/>
                <a:gd name="T11" fmla="*/ 29 h 45"/>
                <a:gd name="T12" fmla="*/ 28 w 44"/>
                <a:gd name="T13" fmla="*/ 13 h 45"/>
                <a:gd name="T14" fmla="*/ 40 w 44"/>
                <a:gd name="T15" fmla="*/ 9 h 45"/>
                <a:gd name="T16" fmla="*/ 17 w 44"/>
                <a:gd name="T17" fmla="*/ 11 h 45"/>
                <a:gd name="T18" fmla="*/ 16 w 44"/>
                <a:gd name="T19" fmla="*/ 1 h 45"/>
                <a:gd name="T20" fmla="*/ 11 w 44"/>
                <a:gd name="T21" fmla="*/ 10 h 45"/>
                <a:gd name="T22" fmla="*/ 1 w 44"/>
                <a:gd name="T23" fmla="*/ 5 h 45"/>
                <a:gd name="T24" fmla="*/ 7 w 44"/>
                <a:gd name="T25" fmla="*/ 14 h 45"/>
                <a:gd name="T26" fmla="*/ 1 w 44"/>
                <a:gd name="T27" fmla="*/ 33 h 45"/>
                <a:gd name="T28" fmla="*/ 11 w 44"/>
                <a:gd name="T29" fmla="*/ 2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45">
                  <a:moveTo>
                    <a:pt x="11" y="21"/>
                  </a:moveTo>
                  <a:cubicBezTo>
                    <a:pt x="8" y="26"/>
                    <a:pt x="7" y="32"/>
                    <a:pt x="12" y="45"/>
                  </a:cubicBezTo>
                  <a:cubicBezTo>
                    <a:pt x="12" y="38"/>
                    <a:pt x="17" y="28"/>
                    <a:pt x="20" y="25"/>
                  </a:cubicBezTo>
                  <a:cubicBezTo>
                    <a:pt x="24" y="25"/>
                    <a:pt x="28" y="29"/>
                    <a:pt x="28" y="29"/>
                  </a:cubicBezTo>
                  <a:cubicBezTo>
                    <a:pt x="28" y="25"/>
                    <a:pt x="27" y="23"/>
                    <a:pt x="26" y="20"/>
                  </a:cubicBezTo>
                  <a:cubicBezTo>
                    <a:pt x="32" y="20"/>
                    <a:pt x="41" y="21"/>
                    <a:pt x="44" y="29"/>
                  </a:cubicBezTo>
                  <a:cubicBezTo>
                    <a:pt x="40" y="17"/>
                    <a:pt x="32" y="13"/>
                    <a:pt x="28" y="13"/>
                  </a:cubicBezTo>
                  <a:cubicBezTo>
                    <a:pt x="32" y="9"/>
                    <a:pt x="32" y="9"/>
                    <a:pt x="40" y="9"/>
                  </a:cubicBezTo>
                  <a:cubicBezTo>
                    <a:pt x="28" y="0"/>
                    <a:pt x="20" y="7"/>
                    <a:pt x="17" y="11"/>
                  </a:cubicBezTo>
                  <a:cubicBezTo>
                    <a:pt x="16" y="8"/>
                    <a:pt x="16" y="4"/>
                    <a:pt x="16" y="1"/>
                  </a:cubicBezTo>
                  <a:cubicBezTo>
                    <a:pt x="16" y="1"/>
                    <a:pt x="12" y="5"/>
                    <a:pt x="11" y="10"/>
                  </a:cubicBezTo>
                  <a:cubicBezTo>
                    <a:pt x="6" y="9"/>
                    <a:pt x="1" y="5"/>
                    <a:pt x="1" y="5"/>
                  </a:cubicBezTo>
                  <a:cubicBezTo>
                    <a:pt x="3" y="7"/>
                    <a:pt x="5" y="13"/>
                    <a:pt x="7" y="14"/>
                  </a:cubicBezTo>
                  <a:cubicBezTo>
                    <a:pt x="0" y="19"/>
                    <a:pt x="1" y="33"/>
                    <a:pt x="1" y="33"/>
                  </a:cubicBezTo>
                  <a:cubicBezTo>
                    <a:pt x="5" y="26"/>
                    <a:pt x="7" y="22"/>
                    <a:pt x="1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59B335D-59FD-E147-8120-7B6F72BCF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521" y="-454486"/>
            <a:ext cx="3578387" cy="35783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D9D3C10-A8CB-FB48-810E-A86F8FF79935}"/>
              </a:ext>
            </a:extLst>
          </p:cNvPr>
          <p:cNvSpPr/>
          <p:nvPr/>
        </p:nvSpPr>
        <p:spPr>
          <a:xfrm>
            <a:off x="605078" y="528855"/>
            <a:ext cx="135314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/>
              <a:t>Requirements </a:t>
            </a:r>
            <a:endParaRPr lang="en-US" sz="23900">
              <a:effectLst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DC42F8-5F58-B54E-8A90-627C481BBAA0}"/>
              </a:ext>
            </a:extLst>
          </p:cNvPr>
          <p:cNvSpPr/>
          <p:nvPr/>
        </p:nvSpPr>
        <p:spPr>
          <a:xfrm>
            <a:off x="9756107" y="2019568"/>
            <a:ext cx="8531893" cy="624786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fontAlgn="base"/>
            <a:r>
              <a:rPr lang="en-US" sz="3600">
                <a:solidFill>
                  <a:srgbClr val="4472C4"/>
                </a:solidFill>
                <a:latin typeface="Trebuchet MS"/>
              </a:rPr>
              <a:t>System Requirements​</a:t>
            </a:r>
          </a:p>
          <a:p>
            <a:pPr fontAlgn="base"/>
            <a:endParaRPr lang="en-US" sz="36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1200150" lvl="2" indent="-285750" fontAlgn="base">
              <a:buFont typeface="Wingdings" pitchFamily="2" charset="2"/>
              <a:buChar char="v"/>
            </a:pPr>
            <a:r>
              <a:rPr lang="en-US" sz="2800">
                <a:solidFill>
                  <a:srgbClr val="404040"/>
                </a:solidFill>
                <a:latin typeface="Trebuchet MS"/>
              </a:rPr>
              <a:t>Stable internet connection.</a:t>
            </a:r>
            <a:r>
              <a:rPr lang="en-US" sz="2800">
                <a:solidFill>
                  <a:srgbClr val="000000"/>
                </a:solidFill>
                <a:latin typeface="Trebuchet MS"/>
              </a:rPr>
              <a:t>​</a:t>
            </a:r>
          </a:p>
          <a:p>
            <a:pPr marL="1200150" lvl="2" indent="-285750" fontAlgn="base">
              <a:buFont typeface="Wingdings" pitchFamily="2" charset="2"/>
              <a:buChar char="v"/>
            </a:pPr>
            <a:r>
              <a:rPr lang="en-US" sz="2800">
                <a:solidFill>
                  <a:srgbClr val="404040"/>
                </a:solidFill>
                <a:latin typeface="Trebuchet MS"/>
              </a:rPr>
              <a:t>A microphone.</a:t>
            </a:r>
            <a:r>
              <a:rPr lang="en-US" sz="3200">
                <a:solidFill>
                  <a:srgbClr val="000000"/>
                </a:solidFill>
                <a:latin typeface="Trebuchet MS"/>
              </a:rPr>
              <a:t>​</a:t>
            </a:r>
          </a:p>
          <a:p>
            <a:pPr lvl="2" fontAlgn="base"/>
            <a:endParaRPr lang="en-US" sz="24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/>
            <a:r>
              <a:rPr lang="en-US" sz="3600">
                <a:solidFill>
                  <a:srgbClr val="4472C4"/>
                </a:solidFill>
                <a:latin typeface="Trebuchet MS"/>
              </a:rPr>
              <a:t>Personal Requirements </a:t>
            </a:r>
            <a:r>
              <a:rPr lang="en-US" sz="2800">
                <a:solidFill>
                  <a:srgbClr val="000000"/>
                </a:solidFill>
                <a:latin typeface="Trebuchet MS"/>
              </a:rPr>
              <a:t>​</a:t>
            </a:r>
          </a:p>
          <a:p>
            <a:pPr fontAlgn="base"/>
            <a:endParaRPr lang="en-US" sz="24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1200150" lvl="2" indent="-285750" fontAlgn="base">
              <a:buFont typeface="Wingdings" pitchFamily="2" charset="2"/>
              <a:buChar char="v"/>
            </a:pPr>
            <a:r>
              <a:rPr lang="en-US" sz="2800">
                <a:solidFill>
                  <a:srgbClr val="404040"/>
                </a:solidFill>
                <a:latin typeface="Trebuchet MS"/>
              </a:rPr>
              <a:t>Consent to provide speech audio data.</a:t>
            </a:r>
            <a:r>
              <a:rPr lang="en-US" sz="3200">
                <a:solidFill>
                  <a:srgbClr val="000000"/>
                </a:solidFill>
                <a:latin typeface="Trebuchet MS"/>
              </a:rPr>
              <a:t>​</a:t>
            </a:r>
          </a:p>
          <a:p>
            <a:pPr lvl="2" fontAlgn="base"/>
            <a:endParaRPr lang="en-US" sz="24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/>
            <a:r>
              <a:rPr lang="en-US" sz="3600">
                <a:solidFill>
                  <a:srgbClr val="4472C4"/>
                </a:solidFill>
                <a:latin typeface="Trebuchet MS"/>
              </a:rPr>
              <a:t>Software Requirements </a:t>
            </a:r>
          </a:p>
          <a:p>
            <a:pPr fontAlgn="base"/>
            <a:endParaRPr lang="en-US" sz="24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1200150" lvl="2" indent="-285750" fontAlgn="base">
              <a:buFont typeface="Wingdings" pitchFamily="2" charset="2"/>
              <a:buChar char="v"/>
            </a:pPr>
            <a:r>
              <a:rPr lang="en-US" sz="2800">
                <a:solidFill>
                  <a:srgbClr val="404040"/>
                </a:solidFill>
                <a:latin typeface="Trebuchet MS"/>
              </a:rPr>
              <a:t>Web browser with microphone access</a:t>
            </a:r>
            <a:r>
              <a:rPr lang="en-US" sz="3200">
                <a:solidFill>
                  <a:srgbClr val="404040"/>
                </a:solidFill>
                <a:latin typeface="Trebuchet MS"/>
              </a:rPr>
              <a:t>.</a:t>
            </a:r>
            <a:r>
              <a:rPr lang="en-US" sz="3200">
                <a:solidFill>
                  <a:srgbClr val="000000"/>
                </a:solidFill>
                <a:latin typeface="Trebuchet MS"/>
              </a:rPr>
              <a:t>​</a:t>
            </a:r>
            <a:br>
              <a:rPr lang="en-US" sz="3200">
                <a:latin typeface="Trebuchet MS" panose="020B0703020202090204" pitchFamily="34" charset="0"/>
              </a:rPr>
            </a:br>
            <a:r>
              <a:rPr lang="en-US" sz="2400">
                <a:solidFill>
                  <a:srgbClr val="000000"/>
                </a:solidFill>
                <a:latin typeface="Trebuchet MS"/>
              </a:rPr>
              <a:t>​</a:t>
            </a:r>
            <a:endParaRPr lang="en-US" sz="2400" b="0" i="0">
              <a:solidFill>
                <a:srgbClr val="000000"/>
              </a:solidFill>
              <a:effectLst/>
              <a:latin typeface="Trebuchet M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912892-A375-6947-8619-D0D44ABAB34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EAB5365-1586-8C48-B1C9-CD976BB97053}" type="datetime1">
              <a:rPr lang="en-US" smtClean="0"/>
              <a:t>5/26/2025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E6AA8-000D-9F4D-B646-E10ED83FF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3E636E1B-E9FC-FF29-7CDA-457A09762F38}"/>
              </a:ext>
            </a:extLst>
          </p:cNvPr>
          <p:cNvSpPr txBox="1">
            <a:spLocks/>
          </p:cNvSpPr>
          <p:nvPr/>
        </p:nvSpPr>
        <p:spPr>
          <a:xfrm>
            <a:off x="3310269" y="9676565"/>
            <a:ext cx="839994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400">
                <a:solidFill>
                  <a:srgbClr val="93989C"/>
                </a:solidFill>
                <a:cs typeface="Poppins" panose="00000500000000000000" pitchFamily="2" charset="0"/>
              </a:rPr>
              <a:t>IT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21318320   | Silva T.</a:t>
            </a:r>
            <a:r>
              <a:rPr lang="en-US">
                <a:solidFill>
                  <a:srgbClr val="93989C"/>
                </a:solidFill>
                <a:cs typeface="Poppins" panose="00000500000000000000" pitchFamily="2" charset="0"/>
              </a:rPr>
              <a:t>U.D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 |  24-25J-233</a:t>
            </a:r>
            <a:endParaRPr lang="en-US">
              <a:solidFill>
                <a:srgbClr val="93989C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38A881-AC57-A5C2-1943-3A91979EF53E}"/>
              </a:ext>
            </a:extLst>
          </p:cNvPr>
          <p:cNvSpPr/>
          <p:nvPr/>
        </p:nvSpPr>
        <p:spPr>
          <a:xfrm>
            <a:off x="676780" y="2012929"/>
            <a:ext cx="8403559" cy="766363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fontAlgn="base"/>
            <a:r>
              <a:rPr lang="en-US" sz="3600">
                <a:solidFill>
                  <a:srgbClr val="4472C4"/>
                </a:solidFill>
                <a:latin typeface="Trebuchet MS"/>
              </a:rPr>
              <a:t>Functional Requirements​</a:t>
            </a:r>
          </a:p>
          <a:p>
            <a:pPr fontAlgn="base"/>
            <a:endParaRPr lang="en-US" sz="24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1200150" lvl="2" indent="-285750" fontAlgn="base">
              <a:buFont typeface="Wingdings" pitchFamily="2" charset="2"/>
              <a:buChar char="v"/>
            </a:pPr>
            <a:r>
              <a:rPr lang="en-US" sz="2800">
                <a:solidFill>
                  <a:srgbClr val="404040"/>
                </a:solidFill>
                <a:latin typeface="Trebuchet MS"/>
                <a:ea typeface="+mn-lt"/>
                <a:cs typeface="+mn-lt"/>
              </a:rPr>
              <a:t>Create a personal account and access the application</a:t>
            </a:r>
            <a:endParaRPr lang="en-US" sz="2800">
              <a:solidFill>
                <a:srgbClr val="404040"/>
              </a:solidFill>
              <a:latin typeface="Trebuchet MS"/>
            </a:endParaRPr>
          </a:p>
          <a:p>
            <a:pPr marL="1200150" lvl="2" indent="-285750" fontAlgn="base">
              <a:buFont typeface="Wingdings" pitchFamily="2" charset="2"/>
              <a:buChar char="v"/>
            </a:pPr>
            <a:r>
              <a:rPr lang="en-US" sz="2800">
                <a:solidFill>
                  <a:srgbClr val="404040"/>
                </a:solidFill>
                <a:latin typeface="Trebuchet MS"/>
                <a:ea typeface="+mn-lt"/>
                <a:cs typeface="+mn-lt"/>
              </a:rPr>
              <a:t>Perform suited chromatic variation and color variation tests</a:t>
            </a:r>
            <a:endParaRPr lang="en-US" sz="2800">
              <a:solidFill>
                <a:srgbClr val="000000"/>
              </a:solidFill>
              <a:latin typeface="Trebuchet MS"/>
            </a:endParaRPr>
          </a:p>
          <a:p>
            <a:pPr marL="1200150" lvl="2" indent="-285750">
              <a:buFont typeface="Wingdings" pitchFamily="2" charset="2"/>
              <a:buChar char="v"/>
            </a:pPr>
            <a:r>
              <a:rPr lang="en-US" sz="2800">
                <a:solidFill>
                  <a:srgbClr val="404040"/>
                </a:solidFill>
                <a:latin typeface="Trebuchet MS"/>
                <a:ea typeface="Calibri"/>
                <a:cs typeface="Calibri"/>
              </a:rPr>
              <a:t>View and learn personalized lessons</a:t>
            </a:r>
          </a:p>
          <a:p>
            <a:pPr marL="1200150" lvl="2" indent="-285750">
              <a:buFont typeface="Wingdings" pitchFamily="2" charset="2"/>
              <a:buChar char="v"/>
            </a:pPr>
            <a:r>
              <a:rPr lang="en-US" sz="2800">
                <a:solidFill>
                  <a:srgbClr val="404040"/>
                </a:solidFill>
                <a:latin typeface="Trebuchet MS"/>
                <a:ea typeface="Calibri"/>
                <a:cs typeface="Calibri"/>
              </a:rPr>
              <a:t>Perform quizzes and assess the performance</a:t>
            </a:r>
          </a:p>
          <a:p>
            <a:pPr lvl="2"/>
            <a:endParaRPr lang="en-US" sz="3200">
              <a:solidFill>
                <a:srgbClr val="404040"/>
              </a:solidFill>
              <a:latin typeface="Trebuchet MS"/>
              <a:ea typeface="Calibri"/>
              <a:cs typeface="Calibri"/>
            </a:endParaRPr>
          </a:p>
          <a:p>
            <a:pPr lvl="2" fontAlgn="base"/>
            <a:endParaRPr lang="en-US" sz="2400">
              <a:solidFill>
                <a:srgbClr val="000000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pPr fontAlgn="base"/>
            <a:r>
              <a:rPr lang="en-US" sz="3600">
                <a:solidFill>
                  <a:srgbClr val="4472C4"/>
                </a:solidFill>
                <a:latin typeface="Trebuchet MS"/>
              </a:rPr>
              <a:t>Non-Functional Requirements </a:t>
            </a:r>
          </a:p>
          <a:p>
            <a:pPr fontAlgn="base"/>
            <a:endParaRPr lang="en-US" sz="24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1200150" lvl="2" indent="-285750" fontAlgn="base">
              <a:buFont typeface="Wingdings" pitchFamily="2" charset="2"/>
              <a:buChar char="v"/>
            </a:pPr>
            <a:r>
              <a:rPr lang="en-US" sz="2800">
                <a:solidFill>
                  <a:srgbClr val="404040"/>
                </a:solidFill>
                <a:latin typeface="Trebuchet MS"/>
              </a:rPr>
              <a:t>Reliability</a:t>
            </a:r>
          </a:p>
          <a:p>
            <a:pPr marL="1200150" lvl="2" indent="-285750">
              <a:buFont typeface="Wingdings" pitchFamily="2" charset="2"/>
              <a:buChar char="v"/>
            </a:pPr>
            <a:r>
              <a:rPr lang="en-US" sz="2800">
                <a:solidFill>
                  <a:srgbClr val="000000"/>
                </a:solidFill>
                <a:latin typeface="Trebuchet MS"/>
              </a:rPr>
              <a:t>Accuracy</a:t>
            </a:r>
            <a:endParaRPr lang="en-US" sz="2800">
              <a:solidFill>
                <a:srgbClr val="000000"/>
              </a:solidFill>
              <a:latin typeface="Calibri" panose="020F0502020204030204"/>
              <a:ea typeface="Calibri"/>
              <a:cs typeface="Calibri"/>
            </a:endParaRPr>
          </a:p>
          <a:p>
            <a:pPr marL="1200150" lvl="2" indent="-285750">
              <a:buFont typeface="Wingdings" pitchFamily="2" charset="2"/>
              <a:buChar char="v"/>
            </a:pPr>
            <a:r>
              <a:rPr lang="en-US" sz="2800">
                <a:solidFill>
                  <a:srgbClr val="000000"/>
                </a:solidFill>
                <a:latin typeface="Trebuchet MS"/>
              </a:rPr>
              <a:t>Security​</a:t>
            </a:r>
            <a:br>
              <a:rPr lang="en-US" sz="3200">
                <a:latin typeface="Trebuchet MS" panose="020B0703020202090204" pitchFamily="34" charset="0"/>
              </a:rPr>
            </a:br>
            <a:r>
              <a:rPr lang="en-US" sz="2400">
                <a:solidFill>
                  <a:srgbClr val="000000"/>
                </a:solidFill>
                <a:latin typeface="Trebuchet MS"/>
              </a:rPr>
              <a:t>​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2038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D494FD-A358-DC4B-9DB9-8A9ACE9DE6A2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7086600" y="9595334"/>
            <a:ext cx="4114800" cy="547688"/>
          </a:xfrm>
        </p:spPr>
        <p:txBody>
          <a:bodyPr/>
          <a:lstStyle/>
          <a:p>
            <a:pPr algn="ctr"/>
            <a:fld id="{62ECF420-D1FD-F640-910C-C17FCF1DEB42}" type="datetime1">
              <a:rPr lang="en-US" smtClean="0"/>
              <a:pPr algn="ctr"/>
              <a:t>5/26/2025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297C60-C2C6-AB48-B175-0A9B6F816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85AAA9FB-9244-149F-634F-B4EEDEBFC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812" y="2439746"/>
            <a:ext cx="9170966" cy="651550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6E5B32-4F3A-2DFE-87D3-96ED2AD84755}"/>
              </a:ext>
            </a:extLst>
          </p:cNvPr>
          <p:cNvSpPr/>
          <p:nvPr/>
        </p:nvSpPr>
        <p:spPr>
          <a:xfrm>
            <a:off x="3838586" y="503740"/>
            <a:ext cx="10211745" cy="133421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000" b="1">
                <a:ea typeface="Calibri"/>
                <a:cs typeface="Calibri"/>
              </a:rPr>
              <a:t>WHY NOT A TECH SOLUTION?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54B190-0E01-FB7B-CAC8-88BE8CE47BDB}"/>
              </a:ext>
            </a:extLst>
          </p:cNvPr>
          <p:cNvSpPr txBox="1"/>
          <p:nvPr/>
        </p:nvSpPr>
        <p:spPr>
          <a:xfrm>
            <a:off x="12325710" y="5097332"/>
            <a:ext cx="5962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Select AI Index technical performance benchmarks vs. human performance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7CE9FE-0B7F-0DB0-64DA-597A4056D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521" y="-454486"/>
            <a:ext cx="3578387" cy="357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14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CF3C6E4C-8FA1-4853-8C5D-81E11476C499}"/>
              </a:ext>
            </a:extLst>
          </p:cNvPr>
          <p:cNvGrpSpPr/>
          <p:nvPr/>
        </p:nvGrpSpPr>
        <p:grpSpPr>
          <a:xfrm>
            <a:off x="15353144" y="7431937"/>
            <a:ext cx="687560" cy="687560"/>
            <a:chOff x="5492751" y="2584451"/>
            <a:chExt cx="244475" cy="244475"/>
          </a:xfrm>
          <a:solidFill>
            <a:schemeClr val="bg1"/>
          </a:solidFill>
        </p:grpSpPr>
        <p:sp>
          <p:nvSpPr>
            <p:cNvPr id="76" name="Freeform 167">
              <a:extLst>
                <a:ext uri="{FF2B5EF4-FFF2-40B4-BE49-F238E27FC236}">
                  <a16:creationId xmlns:a16="http://schemas.microsoft.com/office/drawing/2014/main" id="{72456BD5-AE8D-4EC2-BAE0-B094B1EA1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9738" y="2700338"/>
              <a:ext cx="217488" cy="128588"/>
            </a:xfrm>
            <a:custGeom>
              <a:avLst/>
              <a:gdLst>
                <a:gd name="T0" fmla="*/ 39 w 58"/>
                <a:gd name="T1" fmla="*/ 23 h 34"/>
                <a:gd name="T2" fmla="*/ 25 w 58"/>
                <a:gd name="T3" fmla="*/ 0 h 34"/>
                <a:gd name="T4" fmla="*/ 17 w 58"/>
                <a:gd name="T5" fmla="*/ 0 h 34"/>
                <a:gd name="T6" fmla="*/ 29 w 58"/>
                <a:gd name="T7" fmla="*/ 22 h 34"/>
                <a:gd name="T8" fmla="*/ 0 w 58"/>
                <a:gd name="T9" fmla="*/ 34 h 34"/>
                <a:gd name="T10" fmla="*/ 58 w 58"/>
                <a:gd name="T11" fmla="*/ 34 h 34"/>
                <a:gd name="T12" fmla="*/ 39 w 58"/>
                <a:gd name="T13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39" y="23"/>
                  </a:moveTo>
                  <a:cubicBezTo>
                    <a:pt x="37" y="18"/>
                    <a:pt x="31" y="8"/>
                    <a:pt x="25" y="0"/>
                  </a:cubicBezTo>
                  <a:cubicBezTo>
                    <a:pt x="25" y="0"/>
                    <a:pt x="17" y="0"/>
                    <a:pt x="17" y="0"/>
                  </a:cubicBezTo>
                  <a:cubicBezTo>
                    <a:pt x="22" y="6"/>
                    <a:pt x="27" y="15"/>
                    <a:pt x="29" y="22"/>
                  </a:cubicBezTo>
                  <a:cubicBezTo>
                    <a:pt x="16" y="23"/>
                    <a:pt x="5" y="27"/>
                    <a:pt x="0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4" y="28"/>
                    <a:pt x="48" y="24"/>
                    <a:pt x="3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  <p:sp>
          <p:nvSpPr>
            <p:cNvPr id="77" name="Freeform 168">
              <a:extLst>
                <a:ext uri="{FF2B5EF4-FFF2-40B4-BE49-F238E27FC236}">
                  <a16:creationId xmlns:a16="http://schemas.microsoft.com/office/drawing/2014/main" id="{9D681EDC-918F-402C-86B8-EB82A6D79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2751" y="2584451"/>
              <a:ext cx="165100" cy="168275"/>
            </a:xfrm>
            <a:custGeom>
              <a:avLst/>
              <a:gdLst>
                <a:gd name="T0" fmla="*/ 11 w 44"/>
                <a:gd name="T1" fmla="*/ 21 h 45"/>
                <a:gd name="T2" fmla="*/ 12 w 44"/>
                <a:gd name="T3" fmla="*/ 45 h 45"/>
                <a:gd name="T4" fmla="*/ 20 w 44"/>
                <a:gd name="T5" fmla="*/ 25 h 45"/>
                <a:gd name="T6" fmla="*/ 28 w 44"/>
                <a:gd name="T7" fmla="*/ 29 h 45"/>
                <a:gd name="T8" fmla="*/ 26 w 44"/>
                <a:gd name="T9" fmla="*/ 20 h 45"/>
                <a:gd name="T10" fmla="*/ 44 w 44"/>
                <a:gd name="T11" fmla="*/ 29 h 45"/>
                <a:gd name="T12" fmla="*/ 28 w 44"/>
                <a:gd name="T13" fmla="*/ 13 h 45"/>
                <a:gd name="T14" fmla="*/ 40 w 44"/>
                <a:gd name="T15" fmla="*/ 9 h 45"/>
                <a:gd name="T16" fmla="*/ 17 w 44"/>
                <a:gd name="T17" fmla="*/ 11 h 45"/>
                <a:gd name="T18" fmla="*/ 16 w 44"/>
                <a:gd name="T19" fmla="*/ 1 h 45"/>
                <a:gd name="T20" fmla="*/ 11 w 44"/>
                <a:gd name="T21" fmla="*/ 10 h 45"/>
                <a:gd name="T22" fmla="*/ 1 w 44"/>
                <a:gd name="T23" fmla="*/ 5 h 45"/>
                <a:gd name="T24" fmla="*/ 7 w 44"/>
                <a:gd name="T25" fmla="*/ 14 h 45"/>
                <a:gd name="T26" fmla="*/ 1 w 44"/>
                <a:gd name="T27" fmla="*/ 33 h 45"/>
                <a:gd name="T28" fmla="*/ 11 w 44"/>
                <a:gd name="T29" fmla="*/ 2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45">
                  <a:moveTo>
                    <a:pt x="11" y="21"/>
                  </a:moveTo>
                  <a:cubicBezTo>
                    <a:pt x="8" y="26"/>
                    <a:pt x="7" y="32"/>
                    <a:pt x="12" y="45"/>
                  </a:cubicBezTo>
                  <a:cubicBezTo>
                    <a:pt x="12" y="38"/>
                    <a:pt x="17" y="28"/>
                    <a:pt x="20" y="25"/>
                  </a:cubicBezTo>
                  <a:cubicBezTo>
                    <a:pt x="24" y="25"/>
                    <a:pt x="28" y="29"/>
                    <a:pt x="28" y="29"/>
                  </a:cubicBezTo>
                  <a:cubicBezTo>
                    <a:pt x="28" y="25"/>
                    <a:pt x="27" y="23"/>
                    <a:pt x="26" y="20"/>
                  </a:cubicBezTo>
                  <a:cubicBezTo>
                    <a:pt x="32" y="20"/>
                    <a:pt x="41" y="21"/>
                    <a:pt x="44" y="29"/>
                  </a:cubicBezTo>
                  <a:cubicBezTo>
                    <a:pt x="40" y="17"/>
                    <a:pt x="32" y="13"/>
                    <a:pt x="28" y="13"/>
                  </a:cubicBezTo>
                  <a:cubicBezTo>
                    <a:pt x="32" y="9"/>
                    <a:pt x="32" y="9"/>
                    <a:pt x="40" y="9"/>
                  </a:cubicBezTo>
                  <a:cubicBezTo>
                    <a:pt x="28" y="0"/>
                    <a:pt x="20" y="7"/>
                    <a:pt x="17" y="11"/>
                  </a:cubicBezTo>
                  <a:cubicBezTo>
                    <a:pt x="16" y="8"/>
                    <a:pt x="16" y="4"/>
                    <a:pt x="16" y="1"/>
                  </a:cubicBezTo>
                  <a:cubicBezTo>
                    <a:pt x="16" y="1"/>
                    <a:pt x="12" y="5"/>
                    <a:pt x="11" y="10"/>
                  </a:cubicBezTo>
                  <a:cubicBezTo>
                    <a:pt x="6" y="9"/>
                    <a:pt x="1" y="5"/>
                    <a:pt x="1" y="5"/>
                  </a:cubicBezTo>
                  <a:cubicBezTo>
                    <a:pt x="3" y="7"/>
                    <a:pt x="5" y="13"/>
                    <a:pt x="7" y="14"/>
                  </a:cubicBezTo>
                  <a:cubicBezTo>
                    <a:pt x="0" y="19"/>
                    <a:pt x="1" y="33"/>
                    <a:pt x="1" y="33"/>
                  </a:cubicBezTo>
                  <a:cubicBezTo>
                    <a:pt x="5" y="26"/>
                    <a:pt x="7" y="22"/>
                    <a:pt x="1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D9D3C10-A8CB-FB48-810E-A86F8FF79935}"/>
              </a:ext>
            </a:extLst>
          </p:cNvPr>
          <p:cNvSpPr/>
          <p:nvPr/>
        </p:nvSpPr>
        <p:spPr>
          <a:xfrm>
            <a:off x="605078" y="528855"/>
            <a:ext cx="13531440" cy="101566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6000" b="1"/>
              <a:t>Work Breakdown Chart </a:t>
            </a:r>
            <a:endParaRPr lang="en-US" sz="23900">
              <a:effectLst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FBBC1E-CDE0-0A4E-80B5-BFFE23434A5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14B680D-24AC-224F-B588-D0F594A7D876}" type="datetime1">
              <a:rPr lang="en-US" smtClean="0"/>
              <a:t>5/26/2025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41410A-869B-FD45-B2F6-271C7748C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5" name="Picture 4" descr="A diagram of a project&#10;&#10;Description automatically generated">
            <a:extLst>
              <a:ext uri="{FF2B5EF4-FFF2-40B4-BE49-F238E27FC236}">
                <a16:creationId xmlns:a16="http://schemas.microsoft.com/office/drawing/2014/main" id="{D69013BD-D75F-96A1-E0A5-E23FBB155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51" y="1739195"/>
            <a:ext cx="16519584" cy="73261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9B335D-59FD-E147-8120-7B6F72BCF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8313" y="-540750"/>
            <a:ext cx="3578387" cy="3578387"/>
          </a:xfrm>
          <a:prstGeom prst="rect">
            <a:avLst/>
          </a:prstGeom>
        </p:spPr>
      </p:pic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6C15B28D-72AF-0CBE-8021-916B20C7054E}"/>
              </a:ext>
            </a:extLst>
          </p:cNvPr>
          <p:cNvSpPr txBox="1">
            <a:spLocks/>
          </p:cNvSpPr>
          <p:nvPr/>
        </p:nvSpPr>
        <p:spPr>
          <a:xfrm>
            <a:off x="3310269" y="9676565"/>
            <a:ext cx="839994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400">
                <a:solidFill>
                  <a:srgbClr val="93989C"/>
                </a:solidFill>
                <a:cs typeface="Poppins" panose="00000500000000000000" pitchFamily="2" charset="0"/>
              </a:rPr>
              <a:t>IT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21318320   | Silva T.</a:t>
            </a:r>
            <a:r>
              <a:rPr lang="en-US">
                <a:solidFill>
                  <a:srgbClr val="93989C"/>
                </a:solidFill>
                <a:cs typeface="Poppins" panose="00000500000000000000" pitchFamily="2" charset="0"/>
              </a:rPr>
              <a:t>U.D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 |  24-25J-233</a:t>
            </a:r>
            <a:endParaRPr lang="en-US">
              <a:solidFill>
                <a:srgbClr val="9398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049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CF3C6E4C-8FA1-4853-8C5D-81E11476C499}"/>
              </a:ext>
            </a:extLst>
          </p:cNvPr>
          <p:cNvGrpSpPr/>
          <p:nvPr/>
        </p:nvGrpSpPr>
        <p:grpSpPr>
          <a:xfrm>
            <a:off x="15353144" y="7431937"/>
            <a:ext cx="687560" cy="687560"/>
            <a:chOff x="5492751" y="2584451"/>
            <a:chExt cx="244475" cy="244475"/>
          </a:xfrm>
          <a:solidFill>
            <a:schemeClr val="bg1"/>
          </a:solidFill>
        </p:grpSpPr>
        <p:sp>
          <p:nvSpPr>
            <p:cNvPr id="76" name="Freeform 167">
              <a:extLst>
                <a:ext uri="{FF2B5EF4-FFF2-40B4-BE49-F238E27FC236}">
                  <a16:creationId xmlns:a16="http://schemas.microsoft.com/office/drawing/2014/main" id="{72456BD5-AE8D-4EC2-BAE0-B094B1EA1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9738" y="2700338"/>
              <a:ext cx="217488" cy="128588"/>
            </a:xfrm>
            <a:custGeom>
              <a:avLst/>
              <a:gdLst>
                <a:gd name="T0" fmla="*/ 39 w 58"/>
                <a:gd name="T1" fmla="*/ 23 h 34"/>
                <a:gd name="T2" fmla="*/ 25 w 58"/>
                <a:gd name="T3" fmla="*/ 0 h 34"/>
                <a:gd name="T4" fmla="*/ 17 w 58"/>
                <a:gd name="T5" fmla="*/ 0 h 34"/>
                <a:gd name="T6" fmla="*/ 29 w 58"/>
                <a:gd name="T7" fmla="*/ 22 h 34"/>
                <a:gd name="T8" fmla="*/ 0 w 58"/>
                <a:gd name="T9" fmla="*/ 34 h 34"/>
                <a:gd name="T10" fmla="*/ 58 w 58"/>
                <a:gd name="T11" fmla="*/ 34 h 34"/>
                <a:gd name="T12" fmla="*/ 39 w 58"/>
                <a:gd name="T13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39" y="23"/>
                  </a:moveTo>
                  <a:cubicBezTo>
                    <a:pt x="37" y="18"/>
                    <a:pt x="31" y="8"/>
                    <a:pt x="25" y="0"/>
                  </a:cubicBezTo>
                  <a:cubicBezTo>
                    <a:pt x="25" y="0"/>
                    <a:pt x="17" y="0"/>
                    <a:pt x="17" y="0"/>
                  </a:cubicBezTo>
                  <a:cubicBezTo>
                    <a:pt x="22" y="6"/>
                    <a:pt x="27" y="15"/>
                    <a:pt x="29" y="22"/>
                  </a:cubicBezTo>
                  <a:cubicBezTo>
                    <a:pt x="16" y="23"/>
                    <a:pt x="5" y="27"/>
                    <a:pt x="0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4" y="28"/>
                    <a:pt x="48" y="24"/>
                    <a:pt x="3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  <p:sp>
          <p:nvSpPr>
            <p:cNvPr id="77" name="Freeform 168">
              <a:extLst>
                <a:ext uri="{FF2B5EF4-FFF2-40B4-BE49-F238E27FC236}">
                  <a16:creationId xmlns:a16="http://schemas.microsoft.com/office/drawing/2014/main" id="{9D681EDC-918F-402C-86B8-EB82A6D79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2751" y="2584451"/>
              <a:ext cx="165100" cy="168275"/>
            </a:xfrm>
            <a:custGeom>
              <a:avLst/>
              <a:gdLst>
                <a:gd name="T0" fmla="*/ 11 w 44"/>
                <a:gd name="T1" fmla="*/ 21 h 45"/>
                <a:gd name="T2" fmla="*/ 12 w 44"/>
                <a:gd name="T3" fmla="*/ 45 h 45"/>
                <a:gd name="T4" fmla="*/ 20 w 44"/>
                <a:gd name="T5" fmla="*/ 25 h 45"/>
                <a:gd name="T6" fmla="*/ 28 w 44"/>
                <a:gd name="T7" fmla="*/ 29 h 45"/>
                <a:gd name="T8" fmla="*/ 26 w 44"/>
                <a:gd name="T9" fmla="*/ 20 h 45"/>
                <a:gd name="T10" fmla="*/ 44 w 44"/>
                <a:gd name="T11" fmla="*/ 29 h 45"/>
                <a:gd name="T12" fmla="*/ 28 w 44"/>
                <a:gd name="T13" fmla="*/ 13 h 45"/>
                <a:gd name="T14" fmla="*/ 40 w 44"/>
                <a:gd name="T15" fmla="*/ 9 h 45"/>
                <a:gd name="T16" fmla="*/ 17 w 44"/>
                <a:gd name="T17" fmla="*/ 11 h 45"/>
                <a:gd name="T18" fmla="*/ 16 w 44"/>
                <a:gd name="T19" fmla="*/ 1 h 45"/>
                <a:gd name="T20" fmla="*/ 11 w 44"/>
                <a:gd name="T21" fmla="*/ 10 h 45"/>
                <a:gd name="T22" fmla="*/ 1 w 44"/>
                <a:gd name="T23" fmla="*/ 5 h 45"/>
                <a:gd name="T24" fmla="*/ 7 w 44"/>
                <a:gd name="T25" fmla="*/ 14 h 45"/>
                <a:gd name="T26" fmla="*/ 1 w 44"/>
                <a:gd name="T27" fmla="*/ 33 h 45"/>
                <a:gd name="T28" fmla="*/ 11 w 44"/>
                <a:gd name="T29" fmla="*/ 2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45">
                  <a:moveTo>
                    <a:pt x="11" y="21"/>
                  </a:moveTo>
                  <a:cubicBezTo>
                    <a:pt x="8" y="26"/>
                    <a:pt x="7" y="32"/>
                    <a:pt x="12" y="45"/>
                  </a:cubicBezTo>
                  <a:cubicBezTo>
                    <a:pt x="12" y="38"/>
                    <a:pt x="17" y="28"/>
                    <a:pt x="20" y="25"/>
                  </a:cubicBezTo>
                  <a:cubicBezTo>
                    <a:pt x="24" y="25"/>
                    <a:pt x="28" y="29"/>
                    <a:pt x="28" y="29"/>
                  </a:cubicBezTo>
                  <a:cubicBezTo>
                    <a:pt x="28" y="25"/>
                    <a:pt x="27" y="23"/>
                    <a:pt x="26" y="20"/>
                  </a:cubicBezTo>
                  <a:cubicBezTo>
                    <a:pt x="32" y="20"/>
                    <a:pt x="41" y="21"/>
                    <a:pt x="44" y="29"/>
                  </a:cubicBezTo>
                  <a:cubicBezTo>
                    <a:pt x="40" y="17"/>
                    <a:pt x="32" y="13"/>
                    <a:pt x="28" y="13"/>
                  </a:cubicBezTo>
                  <a:cubicBezTo>
                    <a:pt x="32" y="9"/>
                    <a:pt x="32" y="9"/>
                    <a:pt x="40" y="9"/>
                  </a:cubicBezTo>
                  <a:cubicBezTo>
                    <a:pt x="28" y="0"/>
                    <a:pt x="20" y="7"/>
                    <a:pt x="17" y="11"/>
                  </a:cubicBezTo>
                  <a:cubicBezTo>
                    <a:pt x="16" y="8"/>
                    <a:pt x="16" y="4"/>
                    <a:pt x="16" y="1"/>
                  </a:cubicBezTo>
                  <a:cubicBezTo>
                    <a:pt x="16" y="1"/>
                    <a:pt x="12" y="5"/>
                    <a:pt x="11" y="10"/>
                  </a:cubicBezTo>
                  <a:cubicBezTo>
                    <a:pt x="6" y="9"/>
                    <a:pt x="1" y="5"/>
                    <a:pt x="1" y="5"/>
                  </a:cubicBezTo>
                  <a:cubicBezTo>
                    <a:pt x="3" y="7"/>
                    <a:pt x="5" y="13"/>
                    <a:pt x="7" y="14"/>
                  </a:cubicBezTo>
                  <a:cubicBezTo>
                    <a:pt x="0" y="19"/>
                    <a:pt x="1" y="33"/>
                    <a:pt x="1" y="33"/>
                  </a:cubicBezTo>
                  <a:cubicBezTo>
                    <a:pt x="5" y="26"/>
                    <a:pt x="7" y="22"/>
                    <a:pt x="1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59B335D-59FD-E147-8120-7B6F72BCF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3370" y="-583882"/>
            <a:ext cx="3578387" cy="35783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D9D3C10-A8CB-FB48-810E-A86F8FF79935}"/>
              </a:ext>
            </a:extLst>
          </p:cNvPr>
          <p:cNvSpPr/>
          <p:nvPr/>
        </p:nvSpPr>
        <p:spPr>
          <a:xfrm>
            <a:off x="738081" y="545480"/>
            <a:ext cx="111324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/>
              <a:t>Gannt Chart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4845FE-A0A4-EA40-8437-398ABF5EFEC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78E7A1E-88D5-374B-9777-9ECDA6E260A9}" type="datetime1">
              <a:rPr lang="en-US" smtClean="0"/>
              <a:t>5/26/2025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2F32C-0370-4849-8D0A-EF864A291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E72BDC3A-3AB2-ACEE-E3CA-E3E0F631C510}"/>
              </a:ext>
            </a:extLst>
          </p:cNvPr>
          <p:cNvSpPr txBox="1">
            <a:spLocks/>
          </p:cNvSpPr>
          <p:nvPr/>
        </p:nvSpPr>
        <p:spPr>
          <a:xfrm>
            <a:off x="3310269" y="9676565"/>
            <a:ext cx="839994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400">
                <a:solidFill>
                  <a:srgbClr val="93989C"/>
                </a:solidFill>
                <a:cs typeface="Poppins" panose="00000500000000000000" pitchFamily="2" charset="0"/>
              </a:rPr>
              <a:t>IT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21318320   | Silva T.</a:t>
            </a:r>
            <a:r>
              <a:rPr lang="en-US">
                <a:solidFill>
                  <a:srgbClr val="93989C"/>
                </a:solidFill>
                <a:cs typeface="Poppins" panose="00000500000000000000" pitchFamily="2" charset="0"/>
              </a:rPr>
              <a:t>U.D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 |  24-25J-233</a:t>
            </a:r>
            <a:endParaRPr lang="en-US">
              <a:solidFill>
                <a:srgbClr val="93989C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077AFE-FF56-427B-2320-257D01AB6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215" y="2574176"/>
            <a:ext cx="14458590" cy="613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0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CF3C6E4C-8FA1-4853-8C5D-81E11476C499}"/>
              </a:ext>
            </a:extLst>
          </p:cNvPr>
          <p:cNvGrpSpPr/>
          <p:nvPr/>
        </p:nvGrpSpPr>
        <p:grpSpPr>
          <a:xfrm>
            <a:off x="15353144" y="7431937"/>
            <a:ext cx="687560" cy="687560"/>
            <a:chOff x="5492751" y="2584451"/>
            <a:chExt cx="244475" cy="244475"/>
          </a:xfrm>
          <a:solidFill>
            <a:schemeClr val="bg1"/>
          </a:solidFill>
        </p:grpSpPr>
        <p:sp>
          <p:nvSpPr>
            <p:cNvPr id="76" name="Freeform 167">
              <a:extLst>
                <a:ext uri="{FF2B5EF4-FFF2-40B4-BE49-F238E27FC236}">
                  <a16:creationId xmlns:a16="http://schemas.microsoft.com/office/drawing/2014/main" id="{72456BD5-AE8D-4EC2-BAE0-B094B1EA1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9738" y="2700338"/>
              <a:ext cx="217488" cy="128588"/>
            </a:xfrm>
            <a:custGeom>
              <a:avLst/>
              <a:gdLst>
                <a:gd name="T0" fmla="*/ 39 w 58"/>
                <a:gd name="T1" fmla="*/ 23 h 34"/>
                <a:gd name="T2" fmla="*/ 25 w 58"/>
                <a:gd name="T3" fmla="*/ 0 h 34"/>
                <a:gd name="T4" fmla="*/ 17 w 58"/>
                <a:gd name="T5" fmla="*/ 0 h 34"/>
                <a:gd name="T6" fmla="*/ 29 w 58"/>
                <a:gd name="T7" fmla="*/ 22 h 34"/>
                <a:gd name="T8" fmla="*/ 0 w 58"/>
                <a:gd name="T9" fmla="*/ 34 h 34"/>
                <a:gd name="T10" fmla="*/ 58 w 58"/>
                <a:gd name="T11" fmla="*/ 34 h 34"/>
                <a:gd name="T12" fmla="*/ 39 w 58"/>
                <a:gd name="T13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39" y="23"/>
                  </a:moveTo>
                  <a:cubicBezTo>
                    <a:pt x="37" y="18"/>
                    <a:pt x="31" y="8"/>
                    <a:pt x="25" y="0"/>
                  </a:cubicBezTo>
                  <a:cubicBezTo>
                    <a:pt x="25" y="0"/>
                    <a:pt x="17" y="0"/>
                    <a:pt x="17" y="0"/>
                  </a:cubicBezTo>
                  <a:cubicBezTo>
                    <a:pt x="22" y="6"/>
                    <a:pt x="27" y="15"/>
                    <a:pt x="29" y="22"/>
                  </a:cubicBezTo>
                  <a:cubicBezTo>
                    <a:pt x="16" y="23"/>
                    <a:pt x="5" y="27"/>
                    <a:pt x="0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4" y="28"/>
                    <a:pt x="48" y="24"/>
                    <a:pt x="3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  <p:sp>
          <p:nvSpPr>
            <p:cNvPr id="77" name="Freeform 168">
              <a:extLst>
                <a:ext uri="{FF2B5EF4-FFF2-40B4-BE49-F238E27FC236}">
                  <a16:creationId xmlns:a16="http://schemas.microsoft.com/office/drawing/2014/main" id="{9D681EDC-918F-402C-86B8-EB82A6D79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2751" y="2584451"/>
              <a:ext cx="165100" cy="168275"/>
            </a:xfrm>
            <a:custGeom>
              <a:avLst/>
              <a:gdLst>
                <a:gd name="T0" fmla="*/ 11 w 44"/>
                <a:gd name="T1" fmla="*/ 21 h 45"/>
                <a:gd name="T2" fmla="*/ 12 w 44"/>
                <a:gd name="T3" fmla="*/ 45 h 45"/>
                <a:gd name="T4" fmla="*/ 20 w 44"/>
                <a:gd name="T5" fmla="*/ 25 h 45"/>
                <a:gd name="T6" fmla="*/ 28 w 44"/>
                <a:gd name="T7" fmla="*/ 29 h 45"/>
                <a:gd name="T8" fmla="*/ 26 w 44"/>
                <a:gd name="T9" fmla="*/ 20 h 45"/>
                <a:gd name="T10" fmla="*/ 44 w 44"/>
                <a:gd name="T11" fmla="*/ 29 h 45"/>
                <a:gd name="T12" fmla="*/ 28 w 44"/>
                <a:gd name="T13" fmla="*/ 13 h 45"/>
                <a:gd name="T14" fmla="*/ 40 w 44"/>
                <a:gd name="T15" fmla="*/ 9 h 45"/>
                <a:gd name="T16" fmla="*/ 17 w 44"/>
                <a:gd name="T17" fmla="*/ 11 h 45"/>
                <a:gd name="T18" fmla="*/ 16 w 44"/>
                <a:gd name="T19" fmla="*/ 1 h 45"/>
                <a:gd name="T20" fmla="*/ 11 w 44"/>
                <a:gd name="T21" fmla="*/ 10 h 45"/>
                <a:gd name="T22" fmla="*/ 1 w 44"/>
                <a:gd name="T23" fmla="*/ 5 h 45"/>
                <a:gd name="T24" fmla="*/ 7 w 44"/>
                <a:gd name="T25" fmla="*/ 14 h 45"/>
                <a:gd name="T26" fmla="*/ 1 w 44"/>
                <a:gd name="T27" fmla="*/ 33 h 45"/>
                <a:gd name="T28" fmla="*/ 11 w 44"/>
                <a:gd name="T29" fmla="*/ 2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45">
                  <a:moveTo>
                    <a:pt x="11" y="21"/>
                  </a:moveTo>
                  <a:cubicBezTo>
                    <a:pt x="8" y="26"/>
                    <a:pt x="7" y="32"/>
                    <a:pt x="12" y="45"/>
                  </a:cubicBezTo>
                  <a:cubicBezTo>
                    <a:pt x="12" y="38"/>
                    <a:pt x="17" y="28"/>
                    <a:pt x="20" y="25"/>
                  </a:cubicBezTo>
                  <a:cubicBezTo>
                    <a:pt x="24" y="25"/>
                    <a:pt x="28" y="29"/>
                    <a:pt x="28" y="29"/>
                  </a:cubicBezTo>
                  <a:cubicBezTo>
                    <a:pt x="28" y="25"/>
                    <a:pt x="27" y="23"/>
                    <a:pt x="26" y="20"/>
                  </a:cubicBezTo>
                  <a:cubicBezTo>
                    <a:pt x="32" y="20"/>
                    <a:pt x="41" y="21"/>
                    <a:pt x="44" y="29"/>
                  </a:cubicBezTo>
                  <a:cubicBezTo>
                    <a:pt x="40" y="17"/>
                    <a:pt x="32" y="13"/>
                    <a:pt x="28" y="13"/>
                  </a:cubicBezTo>
                  <a:cubicBezTo>
                    <a:pt x="32" y="9"/>
                    <a:pt x="32" y="9"/>
                    <a:pt x="40" y="9"/>
                  </a:cubicBezTo>
                  <a:cubicBezTo>
                    <a:pt x="28" y="0"/>
                    <a:pt x="20" y="7"/>
                    <a:pt x="17" y="11"/>
                  </a:cubicBezTo>
                  <a:cubicBezTo>
                    <a:pt x="16" y="8"/>
                    <a:pt x="16" y="4"/>
                    <a:pt x="16" y="1"/>
                  </a:cubicBezTo>
                  <a:cubicBezTo>
                    <a:pt x="16" y="1"/>
                    <a:pt x="12" y="5"/>
                    <a:pt x="11" y="10"/>
                  </a:cubicBezTo>
                  <a:cubicBezTo>
                    <a:pt x="6" y="9"/>
                    <a:pt x="1" y="5"/>
                    <a:pt x="1" y="5"/>
                  </a:cubicBezTo>
                  <a:cubicBezTo>
                    <a:pt x="3" y="7"/>
                    <a:pt x="5" y="13"/>
                    <a:pt x="7" y="14"/>
                  </a:cubicBezTo>
                  <a:cubicBezTo>
                    <a:pt x="0" y="19"/>
                    <a:pt x="1" y="33"/>
                    <a:pt x="1" y="33"/>
                  </a:cubicBezTo>
                  <a:cubicBezTo>
                    <a:pt x="5" y="26"/>
                    <a:pt x="7" y="22"/>
                    <a:pt x="1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59B335D-59FD-E147-8120-7B6F72BCF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521" y="-454486"/>
            <a:ext cx="3578387" cy="35783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D9D3C10-A8CB-FB48-810E-A86F8FF79935}"/>
              </a:ext>
            </a:extLst>
          </p:cNvPr>
          <p:cNvSpPr/>
          <p:nvPr/>
        </p:nvSpPr>
        <p:spPr>
          <a:xfrm>
            <a:off x="605078" y="528855"/>
            <a:ext cx="13531440" cy="101566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6000" b="1"/>
              <a:t>References</a:t>
            </a:r>
            <a:endParaRPr lang="en-US" sz="6000">
              <a:effectLst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741B46-9616-6543-AB55-4B8AEB6571C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489700D-1FA6-CA4F-995B-C5E40390CF17}" type="datetime1">
              <a:rPr lang="en-US" smtClean="0"/>
              <a:t>5/26/2025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60E71-9A2C-F341-9E41-644E10957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DC70121C-FCF9-0405-CA0E-E9405FED38AD}"/>
              </a:ext>
            </a:extLst>
          </p:cNvPr>
          <p:cNvSpPr txBox="1">
            <a:spLocks/>
          </p:cNvSpPr>
          <p:nvPr/>
        </p:nvSpPr>
        <p:spPr>
          <a:xfrm>
            <a:off x="3310269" y="9676565"/>
            <a:ext cx="839994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400">
                <a:solidFill>
                  <a:srgbClr val="93989C"/>
                </a:solidFill>
                <a:cs typeface="Poppins" panose="00000500000000000000" pitchFamily="2" charset="0"/>
              </a:rPr>
              <a:t>IT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21318320   | Silva T.</a:t>
            </a:r>
            <a:r>
              <a:rPr lang="en-US">
                <a:solidFill>
                  <a:srgbClr val="93989C"/>
                </a:solidFill>
                <a:cs typeface="Poppins" panose="00000500000000000000" pitchFamily="2" charset="0"/>
              </a:rPr>
              <a:t>U.D</a:t>
            </a:r>
            <a:r>
              <a:rPr lang="en-US" sz="2400">
                <a:solidFill>
                  <a:srgbClr val="93989C"/>
                </a:solidFill>
                <a:cs typeface="Poppins" panose="00000500000000000000" pitchFamily="2" charset="0"/>
              </a:rPr>
              <a:t> |  24-25J-233</a:t>
            </a:r>
            <a:endParaRPr lang="en-US">
              <a:solidFill>
                <a:srgbClr val="93989C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7A30CC-8B8F-EBCA-1C4D-CA55C6B3EEC2}"/>
              </a:ext>
            </a:extLst>
          </p:cNvPr>
          <p:cNvSpPr txBox="1"/>
          <p:nvPr/>
        </p:nvSpPr>
        <p:spPr>
          <a:xfrm>
            <a:off x="1520685" y="5410200"/>
            <a:ext cx="13813904" cy="920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[13] Pinna, B., &amp; </a:t>
            </a:r>
            <a:r>
              <a:rPr lang="en-US" sz="2400" kern="1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Deiana</a:t>
            </a:r>
            <a:r>
              <a:rPr lang="en-US" sz="24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K. (2018). On the Role of Color in Reading and Comprehension Tasks in Dyslexic Children and Adults. </a:t>
            </a:r>
            <a:r>
              <a:rPr lang="en-US" sz="2400" kern="1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sz="24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-Perception, 9(3), 204166951877909. https://doi.org/10.1177/2041669518779098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537E25-FCBB-2CE8-14D2-7D2007C09B86}"/>
              </a:ext>
            </a:extLst>
          </p:cNvPr>
          <p:cNvSpPr txBox="1"/>
          <p:nvPr/>
        </p:nvSpPr>
        <p:spPr>
          <a:xfrm>
            <a:off x="1520549" y="2395019"/>
            <a:ext cx="13813904" cy="1345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[11] </a:t>
            </a:r>
            <a:r>
              <a:rPr lang="en-US" sz="24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Alsobhi</a:t>
            </a:r>
            <a:r>
              <a:rPr lang="en-US" sz="24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A. Y., Khan, N., &amp; </a:t>
            </a:r>
            <a:r>
              <a:rPr lang="en-US" sz="24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Rahanu</a:t>
            </a:r>
            <a:r>
              <a:rPr lang="en-US" sz="24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H. (2014). Toward linking dyslexia types and symptoms to the available assistive technologies. 2014 IEEE 14th International Conference on Advanced Learning Technologies. https://doi.org/10.1109/icalt.2014.174 </a:t>
            </a:r>
            <a:endParaRPr lang="en-US" sz="24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492A1E-3556-BF02-3585-EE8FC76BB63A}"/>
              </a:ext>
            </a:extLst>
          </p:cNvPr>
          <p:cNvSpPr txBox="1"/>
          <p:nvPr/>
        </p:nvSpPr>
        <p:spPr>
          <a:xfrm>
            <a:off x="1520549" y="3848600"/>
            <a:ext cx="13813904" cy="1345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[12] </a:t>
            </a:r>
            <a:r>
              <a:rPr lang="en-US" sz="24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Raghuram, A., Hunter, D. G., </a:t>
            </a:r>
            <a:r>
              <a:rPr lang="en-US" sz="24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Gowrisankaran</a:t>
            </a:r>
            <a:r>
              <a:rPr lang="en-US" sz="24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S., &amp; </a:t>
            </a:r>
            <a:r>
              <a:rPr lang="en-US" sz="24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Waber</a:t>
            </a:r>
            <a:r>
              <a:rPr lang="en-US" sz="24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D. P. (2019). Self-reported visual symptoms in children with developmental dyslexia. Vision Research, 155, 11–16. https://doi.org/10.1016/j.visres.2018.11.007 </a:t>
            </a:r>
            <a:endParaRPr lang="en-US" sz="24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478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36369FE-C1BC-49BC-8634-F7ACEB08C8A0}"/>
              </a:ext>
            </a:extLst>
          </p:cNvPr>
          <p:cNvGrpSpPr/>
          <p:nvPr/>
        </p:nvGrpSpPr>
        <p:grpSpPr>
          <a:xfrm>
            <a:off x="8431964" y="2057400"/>
            <a:ext cx="9051822" cy="7407377"/>
            <a:chOff x="8473624" y="1943100"/>
            <a:chExt cx="9051822" cy="740737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71D3D30-F44C-41A9-83C1-1D77CD008906}"/>
                </a:ext>
              </a:extLst>
            </p:cNvPr>
            <p:cNvCxnSpPr>
              <a:cxnSpLocks/>
            </p:cNvCxnSpPr>
            <p:nvPr/>
          </p:nvCxnSpPr>
          <p:spPr>
            <a:xfrm>
              <a:off x="17487900" y="1943100"/>
              <a:ext cx="0" cy="7407377"/>
            </a:xfrm>
            <a:prstGeom prst="line">
              <a:avLst/>
            </a:prstGeom>
            <a:ln w="63500">
              <a:gradFill>
                <a:gsLst>
                  <a:gs pos="0">
                    <a:srgbClr val="20B8FE">
                      <a:alpha val="17000"/>
                    </a:srgbClr>
                  </a:gs>
                  <a:gs pos="100000">
                    <a:srgbClr val="20B8F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823C10B-B970-4AAD-BA21-34EF358E90FE}"/>
                </a:ext>
              </a:extLst>
            </p:cNvPr>
            <p:cNvCxnSpPr>
              <a:cxnSpLocks/>
            </p:cNvCxnSpPr>
            <p:nvPr/>
          </p:nvCxnSpPr>
          <p:spPr>
            <a:xfrm>
              <a:off x="8473624" y="9350477"/>
              <a:ext cx="9051822" cy="0"/>
            </a:xfrm>
            <a:prstGeom prst="line">
              <a:avLst/>
            </a:prstGeom>
            <a:ln w="63500">
              <a:gradFill flip="none" rotWithShape="1">
                <a:gsLst>
                  <a:gs pos="0">
                    <a:srgbClr val="20B8FE">
                      <a:alpha val="17000"/>
                    </a:srgbClr>
                  </a:gs>
                  <a:gs pos="100000">
                    <a:srgbClr val="20B8FE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621998-98B3-41F1-80BF-AB00ED18E07C}"/>
              </a:ext>
            </a:extLst>
          </p:cNvPr>
          <p:cNvGrpSpPr/>
          <p:nvPr/>
        </p:nvGrpSpPr>
        <p:grpSpPr>
          <a:xfrm rot="16200000" flipV="1">
            <a:off x="321256" y="1644445"/>
            <a:ext cx="9051822" cy="7407377"/>
            <a:chOff x="8473624" y="1943100"/>
            <a:chExt cx="9051822" cy="740737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662CCBE-D766-486A-83FC-469DF95A4F23}"/>
                </a:ext>
              </a:extLst>
            </p:cNvPr>
            <p:cNvCxnSpPr>
              <a:cxnSpLocks/>
            </p:cNvCxnSpPr>
            <p:nvPr/>
          </p:nvCxnSpPr>
          <p:spPr>
            <a:xfrm>
              <a:off x="17487900" y="1943100"/>
              <a:ext cx="0" cy="7407377"/>
            </a:xfrm>
            <a:prstGeom prst="line">
              <a:avLst/>
            </a:prstGeom>
            <a:ln w="63500">
              <a:gradFill>
                <a:gsLst>
                  <a:gs pos="0">
                    <a:srgbClr val="20B8FE">
                      <a:alpha val="17000"/>
                    </a:srgbClr>
                  </a:gs>
                  <a:gs pos="100000">
                    <a:srgbClr val="20B8F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A873EF-48BA-435D-B57B-16D5EA4D9CE0}"/>
                </a:ext>
              </a:extLst>
            </p:cNvPr>
            <p:cNvCxnSpPr>
              <a:cxnSpLocks/>
            </p:cNvCxnSpPr>
            <p:nvPr/>
          </p:nvCxnSpPr>
          <p:spPr>
            <a:xfrm>
              <a:off x="8473624" y="9350477"/>
              <a:ext cx="9051822" cy="0"/>
            </a:xfrm>
            <a:prstGeom prst="line">
              <a:avLst/>
            </a:prstGeom>
            <a:ln w="63500">
              <a:gradFill flip="none" rotWithShape="1">
                <a:gsLst>
                  <a:gs pos="0">
                    <a:srgbClr val="20B8FE">
                      <a:alpha val="17000"/>
                    </a:srgbClr>
                  </a:gs>
                  <a:gs pos="100000">
                    <a:srgbClr val="20B8FE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D4A129CE-A348-934B-BB10-E924B2A5D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521" y="-454486"/>
            <a:ext cx="3578387" cy="357838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1886794-E03D-E547-97CB-1B2D3F4A6FAC}"/>
              </a:ext>
            </a:extLst>
          </p:cNvPr>
          <p:cNvSpPr/>
          <p:nvPr/>
        </p:nvSpPr>
        <p:spPr>
          <a:xfrm>
            <a:off x="1594960" y="4191428"/>
            <a:ext cx="1509810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d-ID" sz="9600" b="1">
                <a:solidFill>
                  <a:srgbClr val="049BEB"/>
                </a:solidFill>
                <a:latin typeface="+mj-lt"/>
                <a:cs typeface="Poppins" panose="00000500000000000000" pitchFamily="2" charset="0"/>
              </a:rPr>
              <a:t>COMMERCIALIZATION ASPECT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C8A5A6-8850-A144-9A8C-86EBEC4229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93456" y="9651703"/>
            <a:ext cx="4114800" cy="547688"/>
          </a:xfrm>
        </p:spPr>
        <p:txBody>
          <a:bodyPr/>
          <a:lstStyle/>
          <a:p>
            <a:pPr algn="ctr"/>
            <a:fld id="{72A06E66-3EDF-ED40-80F3-B24D3DF158C9}" type="datetime1">
              <a:rPr lang="en-US" smtClean="0"/>
              <a:pPr algn="ctr"/>
              <a:t>5/26/2025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F37FF1-4D31-2240-A183-D8A309B7F4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141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CF3C6E4C-8FA1-4853-8C5D-81E11476C499}"/>
              </a:ext>
            </a:extLst>
          </p:cNvPr>
          <p:cNvGrpSpPr/>
          <p:nvPr/>
        </p:nvGrpSpPr>
        <p:grpSpPr>
          <a:xfrm>
            <a:off x="15353144" y="7431937"/>
            <a:ext cx="687560" cy="687560"/>
            <a:chOff x="5492751" y="2584451"/>
            <a:chExt cx="244475" cy="244475"/>
          </a:xfrm>
          <a:solidFill>
            <a:schemeClr val="bg1"/>
          </a:solidFill>
        </p:grpSpPr>
        <p:sp>
          <p:nvSpPr>
            <p:cNvPr id="76" name="Freeform 167">
              <a:extLst>
                <a:ext uri="{FF2B5EF4-FFF2-40B4-BE49-F238E27FC236}">
                  <a16:creationId xmlns:a16="http://schemas.microsoft.com/office/drawing/2014/main" id="{72456BD5-AE8D-4EC2-BAE0-B094B1EA1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9738" y="2700338"/>
              <a:ext cx="217488" cy="128588"/>
            </a:xfrm>
            <a:custGeom>
              <a:avLst/>
              <a:gdLst>
                <a:gd name="T0" fmla="*/ 39 w 58"/>
                <a:gd name="T1" fmla="*/ 23 h 34"/>
                <a:gd name="T2" fmla="*/ 25 w 58"/>
                <a:gd name="T3" fmla="*/ 0 h 34"/>
                <a:gd name="T4" fmla="*/ 17 w 58"/>
                <a:gd name="T5" fmla="*/ 0 h 34"/>
                <a:gd name="T6" fmla="*/ 29 w 58"/>
                <a:gd name="T7" fmla="*/ 22 h 34"/>
                <a:gd name="T8" fmla="*/ 0 w 58"/>
                <a:gd name="T9" fmla="*/ 34 h 34"/>
                <a:gd name="T10" fmla="*/ 58 w 58"/>
                <a:gd name="T11" fmla="*/ 34 h 34"/>
                <a:gd name="T12" fmla="*/ 39 w 58"/>
                <a:gd name="T13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39" y="23"/>
                  </a:moveTo>
                  <a:cubicBezTo>
                    <a:pt x="37" y="18"/>
                    <a:pt x="31" y="8"/>
                    <a:pt x="25" y="0"/>
                  </a:cubicBezTo>
                  <a:cubicBezTo>
                    <a:pt x="25" y="0"/>
                    <a:pt x="17" y="0"/>
                    <a:pt x="17" y="0"/>
                  </a:cubicBezTo>
                  <a:cubicBezTo>
                    <a:pt x="22" y="6"/>
                    <a:pt x="27" y="15"/>
                    <a:pt x="29" y="22"/>
                  </a:cubicBezTo>
                  <a:cubicBezTo>
                    <a:pt x="16" y="23"/>
                    <a:pt x="5" y="27"/>
                    <a:pt x="0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4" y="28"/>
                    <a:pt x="48" y="24"/>
                    <a:pt x="3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  <p:sp>
          <p:nvSpPr>
            <p:cNvPr id="77" name="Freeform 168">
              <a:extLst>
                <a:ext uri="{FF2B5EF4-FFF2-40B4-BE49-F238E27FC236}">
                  <a16:creationId xmlns:a16="http://schemas.microsoft.com/office/drawing/2014/main" id="{9D681EDC-918F-402C-86B8-EB82A6D79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2751" y="2584451"/>
              <a:ext cx="165100" cy="168275"/>
            </a:xfrm>
            <a:custGeom>
              <a:avLst/>
              <a:gdLst>
                <a:gd name="T0" fmla="*/ 11 w 44"/>
                <a:gd name="T1" fmla="*/ 21 h 45"/>
                <a:gd name="T2" fmla="*/ 12 w 44"/>
                <a:gd name="T3" fmla="*/ 45 h 45"/>
                <a:gd name="T4" fmla="*/ 20 w 44"/>
                <a:gd name="T5" fmla="*/ 25 h 45"/>
                <a:gd name="T6" fmla="*/ 28 w 44"/>
                <a:gd name="T7" fmla="*/ 29 h 45"/>
                <a:gd name="T8" fmla="*/ 26 w 44"/>
                <a:gd name="T9" fmla="*/ 20 h 45"/>
                <a:gd name="T10" fmla="*/ 44 w 44"/>
                <a:gd name="T11" fmla="*/ 29 h 45"/>
                <a:gd name="T12" fmla="*/ 28 w 44"/>
                <a:gd name="T13" fmla="*/ 13 h 45"/>
                <a:gd name="T14" fmla="*/ 40 w 44"/>
                <a:gd name="T15" fmla="*/ 9 h 45"/>
                <a:gd name="T16" fmla="*/ 17 w 44"/>
                <a:gd name="T17" fmla="*/ 11 h 45"/>
                <a:gd name="T18" fmla="*/ 16 w 44"/>
                <a:gd name="T19" fmla="*/ 1 h 45"/>
                <a:gd name="T20" fmla="*/ 11 w 44"/>
                <a:gd name="T21" fmla="*/ 10 h 45"/>
                <a:gd name="T22" fmla="*/ 1 w 44"/>
                <a:gd name="T23" fmla="*/ 5 h 45"/>
                <a:gd name="T24" fmla="*/ 7 w 44"/>
                <a:gd name="T25" fmla="*/ 14 h 45"/>
                <a:gd name="T26" fmla="*/ 1 w 44"/>
                <a:gd name="T27" fmla="*/ 33 h 45"/>
                <a:gd name="T28" fmla="*/ 11 w 44"/>
                <a:gd name="T29" fmla="*/ 2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45">
                  <a:moveTo>
                    <a:pt x="11" y="21"/>
                  </a:moveTo>
                  <a:cubicBezTo>
                    <a:pt x="8" y="26"/>
                    <a:pt x="7" y="32"/>
                    <a:pt x="12" y="45"/>
                  </a:cubicBezTo>
                  <a:cubicBezTo>
                    <a:pt x="12" y="38"/>
                    <a:pt x="17" y="28"/>
                    <a:pt x="20" y="25"/>
                  </a:cubicBezTo>
                  <a:cubicBezTo>
                    <a:pt x="24" y="25"/>
                    <a:pt x="28" y="29"/>
                    <a:pt x="28" y="29"/>
                  </a:cubicBezTo>
                  <a:cubicBezTo>
                    <a:pt x="28" y="25"/>
                    <a:pt x="27" y="23"/>
                    <a:pt x="26" y="20"/>
                  </a:cubicBezTo>
                  <a:cubicBezTo>
                    <a:pt x="32" y="20"/>
                    <a:pt x="41" y="21"/>
                    <a:pt x="44" y="29"/>
                  </a:cubicBezTo>
                  <a:cubicBezTo>
                    <a:pt x="40" y="17"/>
                    <a:pt x="32" y="13"/>
                    <a:pt x="28" y="13"/>
                  </a:cubicBezTo>
                  <a:cubicBezTo>
                    <a:pt x="32" y="9"/>
                    <a:pt x="32" y="9"/>
                    <a:pt x="40" y="9"/>
                  </a:cubicBezTo>
                  <a:cubicBezTo>
                    <a:pt x="28" y="0"/>
                    <a:pt x="20" y="7"/>
                    <a:pt x="17" y="11"/>
                  </a:cubicBezTo>
                  <a:cubicBezTo>
                    <a:pt x="16" y="8"/>
                    <a:pt x="16" y="4"/>
                    <a:pt x="16" y="1"/>
                  </a:cubicBezTo>
                  <a:cubicBezTo>
                    <a:pt x="16" y="1"/>
                    <a:pt x="12" y="5"/>
                    <a:pt x="11" y="10"/>
                  </a:cubicBezTo>
                  <a:cubicBezTo>
                    <a:pt x="6" y="9"/>
                    <a:pt x="1" y="5"/>
                    <a:pt x="1" y="5"/>
                  </a:cubicBezTo>
                  <a:cubicBezTo>
                    <a:pt x="3" y="7"/>
                    <a:pt x="5" y="13"/>
                    <a:pt x="7" y="14"/>
                  </a:cubicBezTo>
                  <a:cubicBezTo>
                    <a:pt x="0" y="19"/>
                    <a:pt x="1" y="33"/>
                    <a:pt x="1" y="33"/>
                  </a:cubicBezTo>
                  <a:cubicBezTo>
                    <a:pt x="5" y="26"/>
                    <a:pt x="7" y="22"/>
                    <a:pt x="1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59B335D-59FD-E147-8120-7B6F72BCF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521" y="-454486"/>
            <a:ext cx="3578387" cy="35783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D9D3C10-A8CB-FB48-810E-A86F8FF79935}"/>
              </a:ext>
            </a:extLst>
          </p:cNvPr>
          <p:cNvSpPr/>
          <p:nvPr/>
        </p:nvSpPr>
        <p:spPr>
          <a:xfrm>
            <a:off x="605078" y="528855"/>
            <a:ext cx="135314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/>
              <a:t>Monetizing Aspect</a:t>
            </a:r>
            <a:endParaRPr lang="en-US" sz="6000">
              <a:effectLst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0D88B4-ADE7-0EF6-D209-BC6DB2612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240" y="3703021"/>
            <a:ext cx="12923520" cy="52220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58F8B9-46A1-609A-5FEF-9A1E841F29A0}"/>
              </a:ext>
            </a:extLst>
          </p:cNvPr>
          <p:cNvSpPr txBox="1"/>
          <p:nvPr/>
        </p:nvSpPr>
        <p:spPr>
          <a:xfrm>
            <a:off x="2834639" y="1789567"/>
            <a:ext cx="10805160" cy="1668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600"/>
              <a:t>Subscription based business model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600"/>
              <a:t>Donation enabled</a:t>
            </a:r>
          </a:p>
        </p:txBody>
      </p:sp>
      <p:pic>
        <p:nvPicPr>
          <p:cNvPr id="3078" name="Picture 6" descr="Cash Icon Stock Photos, Images and Backgrounds for Free Download">
            <a:extLst>
              <a:ext uri="{FF2B5EF4-FFF2-40B4-BE49-F238E27FC236}">
                <a16:creationId xmlns:a16="http://schemas.microsoft.com/office/drawing/2014/main" id="{77F89521-9CC9-49B8-A952-80CF620B3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623909">
            <a:off x="7723789" y="607808"/>
            <a:ext cx="1026861" cy="94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BF52A1-1B73-D547-A873-AEFB9563EDC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7086600" y="9651703"/>
            <a:ext cx="4114800" cy="547688"/>
          </a:xfrm>
        </p:spPr>
        <p:txBody>
          <a:bodyPr/>
          <a:lstStyle/>
          <a:p>
            <a:pPr algn="ctr"/>
            <a:fld id="{BB73B1A4-16FE-9C4F-8856-F480450CFB76}" type="datetime1">
              <a:rPr lang="en-US" smtClean="0"/>
              <a:pPr algn="ctr"/>
              <a:t>5/26/2025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32517-7065-524B-B10C-95DF8A343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475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CF3C6E4C-8FA1-4853-8C5D-81E11476C499}"/>
              </a:ext>
            </a:extLst>
          </p:cNvPr>
          <p:cNvGrpSpPr/>
          <p:nvPr/>
        </p:nvGrpSpPr>
        <p:grpSpPr>
          <a:xfrm>
            <a:off x="15353144" y="7431937"/>
            <a:ext cx="687560" cy="687560"/>
            <a:chOff x="5492751" y="2584451"/>
            <a:chExt cx="244475" cy="244475"/>
          </a:xfrm>
          <a:solidFill>
            <a:schemeClr val="bg1"/>
          </a:solidFill>
        </p:grpSpPr>
        <p:sp>
          <p:nvSpPr>
            <p:cNvPr id="76" name="Freeform 167">
              <a:extLst>
                <a:ext uri="{FF2B5EF4-FFF2-40B4-BE49-F238E27FC236}">
                  <a16:creationId xmlns:a16="http://schemas.microsoft.com/office/drawing/2014/main" id="{72456BD5-AE8D-4EC2-BAE0-B094B1EA1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9738" y="2700338"/>
              <a:ext cx="217488" cy="128588"/>
            </a:xfrm>
            <a:custGeom>
              <a:avLst/>
              <a:gdLst>
                <a:gd name="T0" fmla="*/ 39 w 58"/>
                <a:gd name="T1" fmla="*/ 23 h 34"/>
                <a:gd name="T2" fmla="*/ 25 w 58"/>
                <a:gd name="T3" fmla="*/ 0 h 34"/>
                <a:gd name="T4" fmla="*/ 17 w 58"/>
                <a:gd name="T5" fmla="*/ 0 h 34"/>
                <a:gd name="T6" fmla="*/ 29 w 58"/>
                <a:gd name="T7" fmla="*/ 22 h 34"/>
                <a:gd name="T8" fmla="*/ 0 w 58"/>
                <a:gd name="T9" fmla="*/ 34 h 34"/>
                <a:gd name="T10" fmla="*/ 58 w 58"/>
                <a:gd name="T11" fmla="*/ 34 h 34"/>
                <a:gd name="T12" fmla="*/ 39 w 58"/>
                <a:gd name="T13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39" y="23"/>
                  </a:moveTo>
                  <a:cubicBezTo>
                    <a:pt x="37" y="18"/>
                    <a:pt x="31" y="8"/>
                    <a:pt x="25" y="0"/>
                  </a:cubicBezTo>
                  <a:cubicBezTo>
                    <a:pt x="25" y="0"/>
                    <a:pt x="17" y="0"/>
                    <a:pt x="17" y="0"/>
                  </a:cubicBezTo>
                  <a:cubicBezTo>
                    <a:pt x="22" y="6"/>
                    <a:pt x="27" y="15"/>
                    <a:pt x="29" y="22"/>
                  </a:cubicBezTo>
                  <a:cubicBezTo>
                    <a:pt x="16" y="23"/>
                    <a:pt x="5" y="27"/>
                    <a:pt x="0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4" y="28"/>
                    <a:pt x="48" y="24"/>
                    <a:pt x="3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  <p:sp>
          <p:nvSpPr>
            <p:cNvPr id="77" name="Freeform 168">
              <a:extLst>
                <a:ext uri="{FF2B5EF4-FFF2-40B4-BE49-F238E27FC236}">
                  <a16:creationId xmlns:a16="http://schemas.microsoft.com/office/drawing/2014/main" id="{9D681EDC-918F-402C-86B8-EB82A6D79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2751" y="2584451"/>
              <a:ext cx="165100" cy="168275"/>
            </a:xfrm>
            <a:custGeom>
              <a:avLst/>
              <a:gdLst>
                <a:gd name="T0" fmla="*/ 11 w 44"/>
                <a:gd name="T1" fmla="*/ 21 h 45"/>
                <a:gd name="T2" fmla="*/ 12 w 44"/>
                <a:gd name="T3" fmla="*/ 45 h 45"/>
                <a:gd name="T4" fmla="*/ 20 w 44"/>
                <a:gd name="T5" fmla="*/ 25 h 45"/>
                <a:gd name="T6" fmla="*/ 28 w 44"/>
                <a:gd name="T7" fmla="*/ 29 h 45"/>
                <a:gd name="T8" fmla="*/ 26 w 44"/>
                <a:gd name="T9" fmla="*/ 20 h 45"/>
                <a:gd name="T10" fmla="*/ 44 w 44"/>
                <a:gd name="T11" fmla="*/ 29 h 45"/>
                <a:gd name="T12" fmla="*/ 28 w 44"/>
                <a:gd name="T13" fmla="*/ 13 h 45"/>
                <a:gd name="T14" fmla="*/ 40 w 44"/>
                <a:gd name="T15" fmla="*/ 9 h 45"/>
                <a:gd name="T16" fmla="*/ 17 w 44"/>
                <a:gd name="T17" fmla="*/ 11 h 45"/>
                <a:gd name="T18" fmla="*/ 16 w 44"/>
                <a:gd name="T19" fmla="*/ 1 h 45"/>
                <a:gd name="T20" fmla="*/ 11 w 44"/>
                <a:gd name="T21" fmla="*/ 10 h 45"/>
                <a:gd name="T22" fmla="*/ 1 w 44"/>
                <a:gd name="T23" fmla="*/ 5 h 45"/>
                <a:gd name="T24" fmla="*/ 7 w 44"/>
                <a:gd name="T25" fmla="*/ 14 h 45"/>
                <a:gd name="T26" fmla="*/ 1 w 44"/>
                <a:gd name="T27" fmla="*/ 33 h 45"/>
                <a:gd name="T28" fmla="*/ 11 w 44"/>
                <a:gd name="T29" fmla="*/ 2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45">
                  <a:moveTo>
                    <a:pt x="11" y="21"/>
                  </a:moveTo>
                  <a:cubicBezTo>
                    <a:pt x="8" y="26"/>
                    <a:pt x="7" y="32"/>
                    <a:pt x="12" y="45"/>
                  </a:cubicBezTo>
                  <a:cubicBezTo>
                    <a:pt x="12" y="38"/>
                    <a:pt x="17" y="28"/>
                    <a:pt x="20" y="25"/>
                  </a:cubicBezTo>
                  <a:cubicBezTo>
                    <a:pt x="24" y="25"/>
                    <a:pt x="28" y="29"/>
                    <a:pt x="28" y="29"/>
                  </a:cubicBezTo>
                  <a:cubicBezTo>
                    <a:pt x="28" y="25"/>
                    <a:pt x="27" y="23"/>
                    <a:pt x="26" y="20"/>
                  </a:cubicBezTo>
                  <a:cubicBezTo>
                    <a:pt x="32" y="20"/>
                    <a:pt x="41" y="21"/>
                    <a:pt x="44" y="29"/>
                  </a:cubicBezTo>
                  <a:cubicBezTo>
                    <a:pt x="40" y="17"/>
                    <a:pt x="32" y="13"/>
                    <a:pt x="28" y="13"/>
                  </a:cubicBezTo>
                  <a:cubicBezTo>
                    <a:pt x="32" y="9"/>
                    <a:pt x="32" y="9"/>
                    <a:pt x="40" y="9"/>
                  </a:cubicBezTo>
                  <a:cubicBezTo>
                    <a:pt x="28" y="0"/>
                    <a:pt x="20" y="7"/>
                    <a:pt x="17" y="11"/>
                  </a:cubicBezTo>
                  <a:cubicBezTo>
                    <a:pt x="16" y="8"/>
                    <a:pt x="16" y="4"/>
                    <a:pt x="16" y="1"/>
                  </a:cubicBezTo>
                  <a:cubicBezTo>
                    <a:pt x="16" y="1"/>
                    <a:pt x="12" y="5"/>
                    <a:pt x="11" y="10"/>
                  </a:cubicBezTo>
                  <a:cubicBezTo>
                    <a:pt x="6" y="9"/>
                    <a:pt x="1" y="5"/>
                    <a:pt x="1" y="5"/>
                  </a:cubicBezTo>
                  <a:cubicBezTo>
                    <a:pt x="3" y="7"/>
                    <a:pt x="5" y="13"/>
                    <a:pt x="7" y="14"/>
                  </a:cubicBezTo>
                  <a:cubicBezTo>
                    <a:pt x="0" y="19"/>
                    <a:pt x="1" y="33"/>
                    <a:pt x="1" y="33"/>
                  </a:cubicBezTo>
                  <a:cubicBezTo>
                    <a:pt x="5" y="26"/>
                    <a:pt x="7" y="22"/>
                    <a:pt x="1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59B335D-59FD-E147-8120-7B6F72BCF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521" y="-454486"/>
            <a:ext cx="3578387" cy="35783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D9D3C10-A8CB-FB48-810E-A86F8FF79935}"/>
              </a:ext>
            </a:extLst>
          </p:cNvPr>
          <p:cNvSpPr/>
          <p:nvPr/>
        </p:nvSpPr>
        <p:spPr>
          <a:xfrm>
            <a:off x="605078" y="528855"/>
            <a:ext cx="135314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/>
              <a:t>Marketing Aspect</a:t>
            </a:r>
            <a:endParaRPr lang="en-US" sz="600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8F8B9-46A1-609A-5FEF-9A1E841F29A0}"/>
              </a:ext>
            </a:extLst>
          </p:cNvPr>
          <p:cNvSpPr txBox="1"/>
          <p:nvPr/>
        </p:nvSpPr>
        <p:spPr>
          <a:xfrm>
            <a:off x="1310640" y="4389120"/>
            <a:ext cx="1080516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/>
              <a:t>Digital Marketing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3600"/>
              <a:t>Social media marketing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3600"/>
              <a:t>Blogs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3600"/>
              <a:t>Email marketing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360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/>
              <a:t>Partnerships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3600"/>
              <a:t>Collaboration with schools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3600"/>
              <a:t>Collaboration with dyslexic educational institutes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3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B0756-357F-A100-52B4-6EE338463D64}"/>
              </a:ext>
            </a:extLst>
          </p:cNvPr>
          <p:cNvSpPr txBox="1"/>
          <p:nvPr/>
        </p:nvSpPr>
        <p:spPr>
          <a:xfrm>
            <a:off x="1310640" y="2194560"/>
            <a:ext cx="1179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Primary Target Audience: </a:t>
            </a: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en-US" sz="2800"/>
              <a:t> </a:t>
            </a: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parents of learning divergent adolescents</a:t>
            </a:r>
            <a:r>
              <a:rPr lang="en-US" sz="280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30F55A-1061-E1D7-5844-6C61F43E91FA}"/>
              </a:ext>
            </a:extLst>
          </p:cNvPr>
          <p:cNvSpPr txBox="1"/>
          <p:nvPr/>
        </p:nvSpPr>
        <p:spPr>
          <a:xfrm>
            <a:off x="1310640" y="2856131"/>
            <a:ext cx="1179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Secondary Target Audience: </a:t>
            </a: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Educators, Special education professionals</a:t>
            </a:r>
            <a:endParaRPr lang="en-US" sz="2800"/>
          </a:p>
        </p:txBody>
      </p:sp>
      <p:pic>
        <p:nvPicPr>
          <p:cNvPr id="10" name="Picture 9" descr="A computer with a star surrounded by icons&#10;&#10;Description automatically generated">
            <a:extLst>
              <a:ext uri="{FF2B5EF4-FFF2-40B4-BE49-F238E27FC236}">
                <a16:creationId xmlns:a16="http://schemas.microsoft.com/office/drawing/2014/main" id="{A6FAE14B-D969-0042-E444-0C0F80B4E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396" y="3773943"/>
            <a:ext cx="5048250" cy="448627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7409B-E458-FA4F-B2A9-7936EA92A707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7086600" y="9614922"/>
            <a:ext cx="4114800" cy="547688"/>
          </a:xfrm>
        </p:spPr>
        <p:txBody>
          <a:bodyPr/>
          <a:lstStyle/>
          <a:p>
            <a:pPr algn="ctr"/>
            <a:fld id="{B8C7806D-1748-224A-93A2-99F8206D4A02}" type="datetime1">
              <a:rPr lang="en-US" smtClean="0"/>
              <a:pPr algn="ctr"/>
              <a:t>5/26/2025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6C4522-2E6A-F04B-8B80-EA87F8D44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852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CF3C6E4C-8FA1-4853-8C5D-81E11476C499}"/>
              </a:ext>
            </a:extLst>
          </p:cNvPr>
          <p:cNvGrpSpPr/>
          <p:nvPr/>
        </p:nvGrpSpPr>
        <p:grpSpPr>
          <a:xfrm>
            <a:off x="15353144" y="7431937"/>
            <a:ext cx="687560" cy="687560"/>
            <a:chOff x="5492751" y="2584451"/>
            <a:chExt cx="244475" cy="244475"/>
          </a:xfrm>
          <a:solidFill>
            <a:schemeClr val="bg1"/>
          </a:solidFill>
        </p:grpSpPr>
        <p:sp>
          <p:nvSpPr>
            <p:cNvPr id="76" name="Freeform 167">
              <a:extLst>
                <a:ext uri="{FF2B5EF4-FFF2-40B4-BE49-F238E27FC236}">
                  <a16:creationId xmlns:a16="http://schemas.microsoft.com/office/drawing/2014/main" id="{72456BD5-AE8D-4EC2-BAE0-B094B1EA1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9738" y="2700338"/>
              <a:ext cx="217488" cy="128588"/>
            </a:xfrm>
            <a:custGeom>
              <a:avLst/>
              <a:gdLst>
                <a:gd name="T0" fmla="*/ 39 w 58"/>
                <a:gd name="T1" fmla="*/ 23 h 34"/>
                <a:gd name="T2" fmla="*/ 25 w 58"/>
                <a:gd name="T3" fmla="*/ 0 h 34"/>
                <a:gd name="T4" fmla="*/ 17 w 58"/>
                <a:gd name="T5" fmla="*/ 0 h 34"/>
                <a:gd name="T6" fmla="*/ 29 w 58"/>
                <a:gd name="T7" fmla="*/ 22 h 34"/>
                <a:gd name="T8" fmla="*/ 0 w 58"/>
                <a:gd name="T9" fmla="*/ 34 h 34"/>
                <a:gd name="T10" fmla="*/ 58 w 58"/>
                <a:gd name="T11" fmla="*/ 34 h 34"/>
                <a:gd name="T12" fmla="*/ 39 w 58"/>
                <a:gd name="T13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39" y="23"/>
                  </a:moveTo>
                  <a:cubicBezTo>
                    <a:pt x="37" y="18"/>
                    <a:pt x="31" y="8"/>
                    <a:pt x="25" y="0"/>
                  </a:cubicBezTo>
                  <a:cubicBezTo>
                    <a:pt x="25" y="0"/>
                    <a:pt x="17" y="0"/>
                    <a:pt x="17" y="0"/>
                  </a:cubicBezTo>
                  <a:cubicBezTo>
                    <a:pt x="22" y="6"/>
                    <a:pt x="27" y="15"/>
                    <a:pt x="29" y="22"/>
                  </a:cubicBezTo>
                  <a:cubicBezTo>
                    <a:pt x="16" y="23"/>
                    <a:pt x="5" y="27"/>
                    <a:pt x="0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4" y="28"/>
                    <a:pt x="48" y="24"/>
                    <a:pt x="3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  <p:sp>
          <p:nvSpPr>
            <p:cNvPr id="77" name="Freeform 168">
              <a:extLst>
                <a:ext uri="{FF2B5EF4-FFF2-40B4-BE49-F238E27FC236}">
                  <a16:creationId xmlns:a16="http://schemas.microsoft.com/office/drawing/2014/main" id="{9D681EDC-918F-402C-86B8-EB82A6D79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2751" y="2584451"/>
              <a:ext cx="165100" cy="168275"/>
            </a:xfrm>
            <a:custGeom>
              <a:avLst/>
              <a:gdLst>
                <a:gd name="T0" fmla="*/ 11 w 44"/>
                <a:gd name="T1" fmla="*/ 21 h 45"/>
                <a:gd name="T2" fmla="*/ 12 w 44"/>
                <a:gd name="T3" fmla="*/ 45 h 45"/>
                <a:gd name="T4" fmla="*/ 20 w 44"/>
                <a:gd name="T5" fmla="*/ 25 h 45"/>
                <a:gd name="T6" fmla="*/ 28 w 44"/>
                <a:gd name="T7" fmla="*/ 29 h 45"/>
                <a:gd name="T8" fmla="*/ 26 w 44"/>
                <a:gd name="T9" fmla="*/ 20 h 45"/>
                <a:gd name="T10" fmla="*/ 44 w 44"/>
                <a:gd name="T11" fmla="*/ 29 h 45"/>
                <a:gd name="T12" fmla="*/ 28 w 44"/>
                <a:gd name="T13" fmla="*/ 13 h 45"/>
                <a:gd name="T14" fmla="*/ 40 w 44"/>
                <a:gd name="T15" fmla="*/ 9 h 45"/>
                <a:gd name="T16" fmla="*/ 17 w 44"/>
                <a:gd name="T17" fmla="*/ 11 h 45"/>
                <a:gd name="T18" fmla="*/ 16 w 44"/>
                <a:gd name="T19" fmla="*/ 1 h 45"/>
                <a:gd name="T20" fmla="*/ 11 w 44"/>
                <a:gd name="T21" fmla="*/ 10 h 45"/>
                <a:gd name="T22" fmla="*/ 1 w 44"/>
                <a:gd name="T23" fmla="*/ 5 h 45"/>
                <a:gd name="T24" fmla="*/ 7 w 44"/>
                <a:gd name="T25" fmla="*/ 14 h 45"/>
                <a:gd name="T26" fmla="*/ 1 w 44"/>
                <a:gd name="T27" fmla="*/ 33 h 45"/>
                <a:gd name="T28" fmla="*/ 11 w 44"/>
                <a:gd name="T29" fmla="*/ 2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45">
                  <a:moveTo>
                    <a:pt x="11" y="21"/>
                  </a:moveTo>
                  <a:cubicBezTo>
                    <a:pt x="8" y="26"/>
                    <a:pt x="7" y="32"/>
                    <a:pt x="12" y="45"/>
                  </a:cubicBezTo>
                  <a:cubicBezTo>
                    <a:pt x="12" y="38"/>
                    <a:pt x="17" y="28"/>
                    <a:pt x="20" y="25"/>
                  </a:cubicBezTo>
                  <a:cubicBezTo>
                    <a:pt x="24" y="25"/>
                    <a:pt x="28" y="29"/>
                    <a:pt x="28" y="29"/>
                  </a:cubicBezTo>
                  <a:cubicBezTo>
                    <a:pt x="28" y="25"/>
                    <a:pt x="27" y="23"/>
                    <a:pt x="26" y="20"/>
                  </a:cubicBezTo>
                  <a:cubicBezTo>
                    <a:pt x="32" y="20"/>
                    <a:pt x="41" y="21"/>
                    <a:pt x="44" y="29"/>
                  </a:cubicBezTo>
                  <a:cubicBezTo>
                    <a:pt x="40" y="17"/>
                    <a:pt x="32" y="13"/>
                    <a:pt x="28" y="13"/>
                  </a:cubicBezTo>
                  <a:cubicBezTo>
                    <a:pt x="32" y="9"/>
                    <a:pt x="32" y="9"/>
                    <a:pt x="40" y="9"/>
                  </a:cubicBezTo>
                  <a:cubicBezTo>
                    <a:pt x="28" y="0"/>
                    <a:pt x="20" y="7"/>
                    <a:pt x="17" y="11"/>
                  </a:cubicBezTo>
                  <a:cubicBezTo>
                    <a:pt x="16" y="8"/>
                    <a:pt x="16" y="4"/>
                    <a:pt x="16" y="1"/>
                  </a:cubicBezTo>
                  <a:cubicBezTo>
                    <a:pt x="16" y="1"/>
                    <a:pt x="12" y="5"/>
                    <a:pt x="11" y="10"/>
                  </a:cubicBezTo>
                  <a:cubicBezTo>
                    <a:pt x="6" y="9"/>
                    <a:pt x="1" y="5"/>
                    <a:pt x="1" y="5"/>
                  </a:cubicBezTo>
                  <a:cubicBezTo>
                    <a:pt x="3" y="7"/>
                    <a:pt x="5" y="13"/>
                    <a:pt x="7" y="14"/>
                  </a:cubicBezTo>
                  <a:cubicBezTo>
                    <a:pt x="0" y="19"/>
                    <a:pt x="1" y="33"/>
                    <a:pt x="1" y="33"/>
                  </a:cubicBezTo>
                  <a:cubicBezTo>
                    <a:pt x="5" y="26"/>
                    <a:pt x="7" y="22"/>
                    <a:pt x="1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59B335D-59FD-E147-8120-7B6F72BCF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521" y="-454486"/>
            <a:ext cx="3578387" cy="35783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D9D3C10-A8CB-FB48-810E-A86F8FF79935}"/>
              </a:ext>
            </a:extLst>
          </p:cNvPr>
          <p:cNvSpPr/>
          <p:nvPr/>
        </p:nvSpPr>
        <p:spPr>
          <a:xfrm>
            <a:off x="605078" y="528855"/>
            <a:ext cx="135314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>
                <a:effectLst/>
              </a:rPr>
              <a:t>Budget</a:t>
            </a:r>
          </a:p>
        </p:txBody>
      </p:sp>
      <p:pic>
        <p:nvPicPr>
          <p:cNvPr id="3078" name="Picture 6" descr="Cash Icon Stock Photos, Images and Backgrounds for Free Download">
            <a:extLst>
              <a:ext uri="{FF2B5EF4-FFF2-40B4-BE49-F238E27FC236}">
                <a16:creationId xmlns:a16="http://schemas.microsoft.com/office/drawing/2014/main" id="{77F89521-9CC9-49B8-A952-80CF620B3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623909">
            <a:off x="3255028" y="673667"/>
            <a:ext cx="1026861" cy="94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1DB6EA-CB07-3541-911D-289A0398A2D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7086600" y="9626256"/>
            <a:ext cx="4114800" cy="547688"/>
          </a:xfrm>
        </p:spPr>
        <p:txBody>
          <a:bodyPr/>
          <a:lstStyle/>
          <a:p>
            <a:pPr algn="ctr"/>
            <a:fld id="{FB7954CB-8F61-B247-B5FF-82C5C50C2769}" type="datetime1">
              <a:rPr lang="en-US" smtClean="0"/>
              <a:pPr algn="ctr"/>
              <a:t>5/26/2025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B30AC-5585-FD4E-B1F6-B04501D0E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76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7B0BC48-8C2D-26F5-4113-664902E0B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352567"/>
              </p:ext>
            </p:extLst>
          </p:nvPr>
        </p:nvGraphicFramePr>
        <p:xfrm>
          <a:off x="2412752" y="3123901"/>
          <a:ext cx="12717158" cy="54496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689589">
                  <a:extLst>
                    <a:ext uri="{9D8B030D-6E8A-4147-A177-3AD203B41FA5}">
                      <a16:colId xmlns:a16="http://schemas.microsoft.com/office/drawing/2014/main" val="117099328"/>
                    </a:ext>
                  </a:extLst>
                </a:gridCol>
                <a:gridCol w="6027569">
                  <a:extLst>
                    <a:ext uri="{9D8B030D-6E8A-4147-A177-3AD203B41FA5}">
                      <a16:colId xmlns:a16="http://schemas.microsoft.com/office/drawing/2014/main" val="3719515488"/>
                    </a:ext>
                  </a:extLst>
                </a:gridCol>
              </a:tblGrid>
              <a:tr h="6300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600">
                          <a:effectLst/>
                        </a:rPr>
                        <a:t>Description</a:t>
                      </a:r>
                      <a:endParaRPr lang="en-US" sz="2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 Unicode MS" panose="020B0604020202020204" pitchFamily="34" charset="-128"/>
                      </a:endParaRPr>
                    </a:p>
                  </a:txBody>
                  <a:tcPr marL="149890" marR="14989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600">
                          <a:effectLst/>
                        </a:rPr>
                        <a:t>Cost</a:t>
                      </a:r>
                      <a:endParaRPr lang="en-US" sz="2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 Unicode MS" panose="020B0604020202020204" pitchFamily="34" charset="-128"/>
                      </a:endParaRPr>
                    </a:p>
                  </a:txBody>
                  <a:tcPr marL="149890" marR="149890" marT="0" marB="0"/>
                </a:tc>
                <a:extLst>
                  <a:ext uri="{0D108BD9-81ED-4DB2-BD59-A6C34878D82A}">
                    <a16:rowId xmlns:a16="http://schemas.microsoft.com/office/drawing/2014/main" val="3266529515"/>
                  </a:ext>
                </a:extLst>
              </a:tr>
              <a:tr h="6300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600">
                          <a:effectLst/>
                        </a:rPr>
                        <a:t>Vercel – Frontend Deployment</a:t>
                      </a:r>
                      <a:endParaRPr lang="en-US" sz="2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 Unicode MS" panose="020B0604020202020204" pitchFamily="34" charset="-128"/>
                      </a:endParaRPr>
                    </a:p>
                  </a:txBody>
                  <a:tcPr marL="149890" marR="149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600">
                          <a:effectLst/>
                        </a:rPr>
                        <a:t>Free Tier</a:t>
                      </a:r>
                      <a:endParaRPr lang="en-US" sz="2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 Unicode MS" panose="020B0604020202020204" pitchFamily="34" charset="-128"/>
                      </a:endParaRPr>
                    </a:p>
                  </a:txBody>
                  <a:tcPr marL="149890" marR="149890" marT="0" marB="0"/>
                </a:tc>
                <a:extLst>
                  <a:ext uri="{0D108BD9-81ED-4DB2-BD59-A6C34878D82A}">
                    <a16:rowId xmlns:a16="http://schemas.microsoft.com/office/drawing/2014/main" val="3353774144"/>
                  </a:ext>
                </a:extLst>
              </a:tr>
              <a:tr h="6300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600">
                          <a:effectLst/>
                        </a:rPr>
                        <a:t>Render – Backend Deployment</a:t>
                      </a:r>
                      <a:endParaRPr lang="en-US" sz="2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 Unicode MS" panose="020B0604020202020204" pitchFamily="34" charset="-128"/>
                      </a:endParaRPr>
                    </a:p>
                  </a:txBody>
                  <a:tcPr marL="149890" marR="149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600">
                          <a:effectLst/>
                        </a:rPr>
                        <a:t>Free Tier</a:t>
                      </a:r>
                      <a:endParaRPr lang="en-US" sz="2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 Unicode MS" panose="020B0604020202020204" pitchFamily="34" charset="-128"/>
                      </a:endParaRPr>
                    </a:p>
                  </a:txBody>
                  <a:tcPr marL="149890" marR="149890" marT="0" marB="0"/>
                </a:tc>
                <a:extLst>
                  <a:ext uri="{0D108BD9-81ED-4DB2-BD59-A6C34878D82A}">
                    <a16:rowId xmlns:a16="http://schemas.microsoft.com/office/drawing/2014/main" val="1506183604"/>
                  </a:ext>
                </a:extLst>
              </a:tr>
              <a:tr h="6300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600">
                          <a:effectLst/>
                        </a:rPr>
                        <a:t>Azure Cosmos DB</a:t>
                      </a:r>
                      <a:endParaRPr lang="en-US" sz="2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 Unicode MS" panose="020B0604020202020204" pitchFamily="34" charset="-128"/>
                      </a:endParaRPr>
                    </a:p>
                  </a:txBody>
                  <a:tcPr marL="149890" marR="149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600">
                          <a:effectLst/>
                        </a:rPr>
                        <a:t>Free Tier(25GB Lifetime)</a:t>
                      </a:r>
                      <a:endParaRPr lang="en-US" sz="2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 Unicode MS" panose="020B0604020202020204" pitchFamily="34" charset="-128"/>
                      </a:endParaRPr>
                    </a:p>
                  </a:txBody>
                  <a:tcPr marL="149890" marR="149890" marT="0" marB="0"/>
                </a:tc>
                <a:extLst>
                  <a:ext uri="{0D108BD9-81ED-4DB2-BD59-A6C34878D82A}">
                    <a16:rowId xmlns:a16="http://schemas.microsoft.com/office/drawing/2014/main" val="4232317326"/>
                  </a:ext>
                </a:extLst>
              </a:tr>
              <a:tr h="6300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600">
                          <a:effectLst/>
                        </a:rPr>
                        <a:t>Azure Blob Storage</a:t>
                      </a:r>
                      <a:endParaRPr lang="en-US" sz="2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 Unicode MS" panose="020B0604020202020204" pitchFamily="34" charset="-128"/>
                      </a:endParaRPr>
                    </a:p>
                  </a:txBody>
                  <a:tcPr marL="149890" marR="149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600">
                          <a:effectLst/>
                        </a:rPr>
                        <a:t>$0.018 per GB (First 5GB Free)</a:t>
                      </a:r>
                      <a:endParaRPr lang="en-US" sz="2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 Unicode MS" panose="020B0604020202020204" pitchFamily="34" charset="-128"/>
                      </a:endParaRPr>
                    </a:p>
                  </a:txBody>
                  <a:tcPr marL="149890" marR="149890" marT="0" marB="0"/>
                </a:tc>
                <a:extLst>
                  <a:ext uri="{0D108BD9-81ED-4DB2-BD59-A6C34878D82A}">
                    <a16:rowId xmlns:a16="http://schemas.microsoft.com/office/drawing/2014/main" val="1759646648"/>
                  </a:ext>
                </a:extLst>
              </a:tr>
              <a:tr h="83453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600">
                          <a:effectLst/>
                        </a:rPr>
                        <a:t>Google speech to Text</a:t>
                      </a:r>
                      <a:endParaRPr lang="en-US" sz="2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 Unicode MS" panose="020B0604020202020204" pitchFamily="34" charset="-128"/>
                      </a:endParaRPr>
                    </a:p>
                  </a:txBody>
                  <a:tcPr marL="149890" marR="149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600">
                          <a:effectLst/>
                        </a:rPr>
                        <a:t>1 hour free for month | $0.006 per 15 seconds over 60 mins up to 1 million mins</a:t>
                      </a:r>
                      <a:endParaRPr lang="en-US" sz="2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 Unicode MS" panose="020B0604020202020204" pitchFamily="34" charset="-128"/>
                      </a:endParaRPr>
                    </a:p>
                  </a:txBody>
                  <a:tcPr marL="149890" marR="149890" marT="0" marB="0"/>
                </a:tc>
                <a:extLst>
                  <a:ext uri="{0D108BD9-81ED-4DB2-BD59-A6C34878D82A}">
                    <a16:rowId xmlns:a16="http://schemas.microsoft.com/office/drawing/2014/main" val="1738634529"/>
                  </a:ext>
                </a:extLst>
              </a:tr>
              <a:tr h="6300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600">
                          <a:effectLst/>
                        </a:rPr>
                        <a:t>Azure App Services – Application Deployment</a:t>
                      </a:r>
                      <a:endParaRPr lang="en-US" sz="2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 Unicode MS" panose="020B0604020202020204" pitchFamily="34" charset="-128"/>
                      </a:endParaRPr>
                    </a:p>
                  </a:txBody>
                  <a:tcPr marL="149890" marR="149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600">
                          <a:effectLst/>
                        </a:rPr>
                        <a:t>Free Tier</a:t>
                      </a:r>
                      <a:endParaRPr lang="en-US" sz="2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 Unicode MS" panose="020B0604020202020204" pitchFamily="34" charset="-128"/>
                      </a:endParaRPr>
                    </a:p>
                  </a:txBody>
                  <a:tcPr marL="149890" marR="149890" marT="0" marB="0"/>
                </a:tc>
                <a:extLst>
                  <a:ext uri="{0D108BD9-81ED-4DB2-BD59-A6C34878D82A}">
                    <a16:rowId xmlns:a16="http://schemas.microsoft.com/office/drawing/2014/main" val="3733840564"/>
                  </a:ext>
                </a:extLst>
              </a:tr>
              <a:tr h="83453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600">
                          <a:effectLst/>
                        </a:rPr>
                        <a:t>Google </a:t>
                      </a:r>
                      <a:r>
                        <a:rPr lang="en-GB" sz="2600" err="1">
                          <a:effectLst/>
                        </a:rPr>
                        <a:t>Colab</a:t>
                      </a:r>
                      <a:r>
                        <a:rPr lang="en-GB" sz="2600">
                          <a:effectLst/>
                        </a:rPr>
                        <a:t> Pro (If free tier not enough for Deep Learning Model Training)</a:t>
                      </a:r>
                      <a:endParaRPr lang="en-US" sz="2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 Unicode MS" panose="020B0604020202020204" pitchFamily="34" charset="-128"/>
                      </a:endParaRPr>
                    </a:p>
                  </a:txBody>
                  <a:tcPr marL="149890" marR="149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600">
                          <a:effectLst/>
                        </a:rPr>
                        <a:t>$9.99</a:t>
                      </a:r>
                      <a:endParaRPr lang="en-US" sz="2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 Unicode MS" panose="020B0604020202020204" pitchFamily="34" charset="-128"/>
                      </a:endParaRPr>
                    </a:p>
                  </a:txBody>
                  <a:tcPr marL="149890" marR="149890" marT="0" marB="0"/>
                </a:tc>
                <a:extLst>
                  <a:ext uri="{0D108BD9-81ED-4DB2-BD59-A6C34878D82A}">
                    <a16:rowId xmlns:a16="http://schemas.microsoft.com/office/drawing/2014/main" val="22776464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9289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36369FE-C1BC-49BC-8634-F7ACEB08C8A0}"/>
              </a:ext>
            </a:extLst>
          </p:cNvPr>
          <p:cNvGrpSpPr/>
          <p:nvPr/>
        </p:nvGrpSpPr>
        <p:grpSpPr>
          <a:xfrm>
            <a:off x="8431964" y="2057400"/>
            <a:ext cx="9051822" cy="7407377"/>
            <a:chOff x="8473624" y="1943100"/>
            <a:chExt cx="9051822" cy="740737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71D3D30-F44C-41A9-83C1-1D77CD008906}"/>
                </a:ext>
              </a:extLst>
            </p:cNvPr>
            <p:cNvCxnSpPr>
              <a:cxnSpLocks/>
            </p:cNvCxnSpPr>
            <p:nvPr/>
          </p:nvCxnSpPr>
          <p:spPr>
            <a:xfrm>
              <a:off x="17487900" y="1943100"/>
              <a:ext cx="0" cy="7407377"/>
            </a:xfrm>
            <a:prstGeom prst="line">
              <a:avLst/>
            </a:prstGeom>
            <a:ln w="63500">
              <a:gradFill>
                <a:gsLst>
                  <a:gs pos="0">
                    <a:srgbClr val="20B8FE">
                      <a:alpha val="17000"/>
                    </a:srgbClr>
                  </a:gs>
                  <a:gs pos="100000">
                    <a:srgbClr val="20B8F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823C10B-B970-4AAD-BA21-34EF358E90FE}"/>
                </a:ext>
              </a:extLst>
            </p:cNvPr>
            <p:cNvCxnSpPr>
              <a:cxnSpLocks/>
            </p:cNvCxnSpPr>
            <p:nvPr/>
          </p:nvCxnSpPr>
          <p:spPr>
            <a:xfrm>
              <a:off x="8473624" y="9350477"/>
              <a:ext cx="9051822" cy="0"/>
            </a:xfrm>
            <a:prstGeom prst="line">
              <a:avLst/>
            </a:prstGeom>
            <a:ln w="63500">
              <a:gradFill flip="none" rotWithShape="1">
                <a:gsLst>
                  <a:gs pos="0">
                    <a:srgbClr val="20B8FE">
                      <a:alpha val="17000"/>
                    </a:srgbClr>
                  </a:gs>
                  <a:gs pos="100000">
                    <a:srgbClr val="20B8FE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621998-98B3-41F1-80BF-AB00ED18E07C}"/>
              </a:ext>
            </a:extLst>
          </p:cNvPr>
          <p:cNvGrpSpPr/>
          <p:nvPr/>
        </p:nvGrpSpPr>
        <p:grpSpPr>
          <a:xfrm rot="16200000" flipV="1">
            <a:off x="321256" y="1644445"/>
            <a:ext cx="9051822" cy="7407377"/>
            <a:chOff x="8473624" y="1943100"/>
            <a:chExt cx="9051822" cy="740737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662CCBE-D766-486A-83FC-469DF95A4F23}"/>
                </a:ext>
              </a:extLst>
            </p:cNvPr>
            <p:cNvCxnSpPr>
              <a:cxnSpLocks/>
            </p:cNvCxnSpPr>
            <p:nvPr/>
          </p:nvCxnSpPr>
          <p:spPr>
            <a:xfrm>
              <a:off x="17487900" y="1943100"/>
              <a:ext cx="0" cy="7407377"/>
            </a:xfrm>
            <a:prstGeom prst="line">
              <a:avLst/>
            </a:prstGeom>
            <a:ln w="63500">
              <a:gradFill>
                <a:gsLst>
                  <a:gs pos="0">
                    <a:srgbClr val="20B8FE">
                      <a:alpha val="17000"/>
                    </a:srgbClr>
                  </a:gs>
                  <a:gs pos="100000">
                    <a:srgbClr val="20B8F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A873EF-48BA-435D-B57B-16D5EA4D9CE0}"/>
                </a:ext>
              </a:extLst>
            </p:cNvPr>
            <p:cNvCxnSpPr>
              <a:cxnSpLocks/>
            </p:cNvCxnSpPr>
            <p:nvPr/>
          </p:nvCxnSpPr>
          <p:spPr>
            <a:xfrm>
              <a:off x="8473624" y="9350477"/>
              <a:ext cx="9051822" cy="0"/>
            </a:xfrm>
            <a:prstGeom prst="line">
              <a:avLst/>
            </a:prstGeom>
            <a:ln w="63500">
              <a:gradFill flip="none" rotWithShape="1">
                <a:gsLst>
                  <a:gs pos="0">
                    <a:srgbClr val="20B8FE">
                      <a:alpha val="17000"/>
                    </a:srgbClr>
                  </a:gs>
                  <a:gs pos="100000">
                    <a:srgbClr val="20B8FE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D4A129CE-A348-934B-BB10-E924B2A5D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521" y="-454486"/>
            <a:ext cx="3578387" cy="357838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1886794-E03D-E547-97CB-1B2D3F4A6FAC}"/>
              </a:ext>
            </a:extLst>
          </p:cNvPr>
          <p:cNvSpPr/>
          <p:nvPr/>
        </p:nvSpPr>
        <p:spPr>
          <a:xfrm>
            <a:off x="5502051" y="4191428"/>
            <a:ext cx="728391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d-ID" sz="9600" b="1">
                <a:solidFill>
                  <a:srgbClr val="049BEB"/>
                </a:solidFill>
                <a:latin typeface="+mj-lt"/>
                <a:cs typeface="Poppins" panose="00000500000000000000" pitchFamily="2" charset="0"/>
              </a:rPr>
              <a:t>GANTT CHART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556C6-0F7A-B442-B760-E774CBAF27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777853CE-8EF5-860A-BC04-0ED17E256AA9}"/>
              </a:ext>
            </a:extLst>
          </p:cNvPr>
          <p:cNvSpPr txBox="1">
            <a:spLocks/>
          </p:cNvSpPr>
          <p:nvPr/>
        </p:nvSpPr>
        <p:spPr>
          <a:xfrm>
            <a:off x="6493456" y="9651703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4524A83-5CBE-DD4A-9D64-37D60B2AA423}" type="datetime1">
              <a:rPr lang="en-US" smtClean="0"/>
              <a:pPr algn="ctr"/>
              <a:t>5/26/2025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14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36369FE-C1BC-49BC-8634-F7ACEB08C8A0}"/>
              </a:ext>
            </a:extLst>
          </p:cNvPr>
          <p:cNvGrpSpPr/>
          <p:nvPr/>
        </p:nvGrpSpPr>
        <p:grpSpPr>
          <a:xfrm>
            <a:off x="8431964" y="2057400"/>
            <a:ext cx="9051822" cy="7407377"/>
            <a:chOff x="8473624" y="1943100"/>
            <a:chExt cx="9051822" cy="740737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71D3D30-F44C-41A9-83C1-1D77CD008906}"/>
                </a:ext>
              </a:extLst>
            </p:cNvPr>
            <p:cNvCxnSpPr>
              <a:cxnSpLocks/>
            </p:cNvCxnSpPr>
            <p:nvPr/>
          </p:nvCxnSpPr>
          <p:spPr>
            <a:xfrm>
              <a:off x="17487900" y="1943100"/>
              <a:ext cx="0" cy="7407377"/>
            </a:xfrm>
            <a:prstGeom prst="line">
              <a:avLst/>
            </a:prstGeom>
            <a:ln w="63500">
              <a:gradFill>
                <a:gsLst>
                  <a:gs pos="0">
                    <a:srgbClr val="20B8FE">
                      <a:alpha val="17000"/>
                    </a:srgbClr>
                  </a:gs>
                  <a:gs pos="100000">
                    <a:srgbClr val="20B8F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823C10B-B970-4AAD-BA21-34EF358E90FE}"/>
                </a:ext>
              </a:extLst>
            </p:cNvPr>
            <p:cNvCxnSpPr>
              <a:cxnSpLocks/>
            </p:cNvCxnSpPr>
            <p:nvPr/>
          </p:nvCxnSpPr>
          <p:spPr>
            <a:xfrm>
              <a:off x="8473624" y="9350477"/>
              <a:ext cx="9051822" cy="0"/>
            </a:xfrm>
            <a:prstGeom prst="line">
              <a:avLst/>
            </a:prstGeom>
            <a:ln w="63500">
              <a:gradFill flip="none" rotWithShape="1">
                <a:gsLst>
                  <a:gs pos="0">
                    <a:srgbClr val="20B8FE">
                      <a:alpha val="17000"/>
                    </a:srgbClr>
                  </a:gs>
                  <a:gs pos="100000">
                    <a:srgbClr val="20B8FE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621998-98B3-41F1-80BF-AB00ED18E07C}"/>
              </a:ext>
            </a:extLst>
          </p:cNvPr>
          <p:cNvGrpSpPr/>
          <p:nvPr/>
        </p:nvGrpSpPr>
        <p:grpSpPr>
          <a:xfrm rot="16200000" flipV="1">
            <a:off x="321256" y="1644445"/>
            <a:ext cx="9051822" cy="7407377"/>
            <a:chOff x="8473624" y="1943100"/>
            <a:chExt cx="9051822" cy="740737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662CCBE-D766-486A-83FC-469DF95A4F23}"/>
                </a:ext>
              </a:extLst>
            </p:cNvPr>
            <p:cNvCxnSpPr>
              <a:cxnSpLocks/>
            </p:cNvCxnSpPr>
            <p:nvPr/>
          </p:nvCxnSpPr>
          <p:spPr>
            <a:xfrm>
              <a:off x="17487900" y="1943100"/>
              <a:ext cx="0" cy="7407377"/>
            </a:xfrm>
            <a:prstGeom prst="line">
              <a:avLst/>
            </a:prstGeom>
            <a:ln w="63500">
              <a:gradFill>
                <a:gsLst>
                  <a:gs pos="0">
                    <a:srgbClr val="20B8FE">
                      <a:alpha val="17000"/>
                    </a:srgbClr>
                  </a:gs>
                  <a:gs pos="100000">
                    <a:srgbClr val="20B8F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A873EF-48BA-435D-B57B-16D5EA4D9CE0}"/>
                </a:ext>
              </a:extLst>
            </p:cNvPr>
            <p:cNvCxnSpPr>
              <a:cxnSpLocks/>
            </p:cNvCxnSpPr>
            <p:nvPr/>
          </p:nvCxnSpPr>
          <p:spPr>
            <a:xfrm>
              <a:off x="8473624" y="9350477"/>
              <a:ext cx="9051822" cy="0"/>
            </a:xfrm>
            <a:prstGeom prst="line">
              <a:avLst/>
            </a:prstGeom>
            <a:ln w="63500">
              <a:gradFill flip="none" rotWithShape="1">
                <a:gsLst>
                  <a:gs pos="0">
                    <a:srgbClr val="20B8FE">
                      <a:alpha val="17000"/>
                    </a:srgbClr>
                  </a:gs>
                  <a:gs pos="100000">
                    <a:srgbClr val="20B8FE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9701EF5-A9A9-EB7C-ED45-E5084B65D52F}"/>
              </a:ext>
            </a:extLst>
          </p:cNvPr>
          <p:cNvSpPr txBox="1"/>
          <p:nvPr/>
        </p:nvSpPr>
        <p:spPr>
          <a:xfrm>
            <a:off x="7193851" y="850856"/>
            <a:ext cx="39002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>
                <a:cs typeface="Poppins" panose="00000500000000000000" pitchFamily="2" charset="0"/>
              </a:rPr>
              <a:t>Gantt Chart</a:t>
            </a:r>
            <a:endParaRPr lang="id-ID" sz="6000" b="1">
              <a:cs typeface="Poppins" panose="000005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F0A2D8-2FB1-B44C-84B4-16502A79C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521" y="-454486"/>
            <a:ext cx="3578387" cy="357838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EFDF78-C2A5-924E-A2D9-5A80F90563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93456" y="9651703"/>
            <a:ext cx="4114800" cy="547688"/>
          </a:xfrm>
        </p:spPr>
        <p:txBody>
          <a:bodyPr/>
          <a:lstStyle/>
          <a:p>
            <a:pPr algn="ctr"/>
            <a:fld id="{04524A83-5CBE-DD4A-9D64-37D60B2AA423}" type="datetime1">
              <a:rPr lang="en-US" smtClean="0"/>
              <a:pPr algn="ctr"/>
              <a:t>5/26/2025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995D96-5B83-BD4D-8C97-96FC7DC405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EA242F-12B2-8247-7C51-7F556C160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215" y="2574176"/>
            <a:ext cx="14458590" cy="613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59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36369FE-C1BC-49BC-8634-F7ACEB08C8A0}"/>
              </a:ext>
            </a:extLst>
          </p:cNvPr>
          <p:cNvGrpSpPr/>
          <p:nvPr/>
        </p:nvGrpSpPr>
        <p:grpSpPr>
          <a:xfrm>
            <a:off x="8431964" y="2057400"/>
            <a:ext cx="9051822" cy="7407377"/>
            <a:chOff x="8473624" y="1943100"/>
            <a:chExt cx="9051822" cy="740737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71D3D30-F44C-41A9-83C1-1D77CD008906}"/>
                </a:ext>
              </a:extLst>
            </p:cNvPr>
            <p:cNvCxnSpPr>
              <a:cxnSpLocks/>
            </p:cNvCxnSpPr>
            <p:nvPr/>
          </p:nvCxnSpPr>
          <p:spPr>
            <a:xfrm>
              <a:off x="17487900" y="1943100"/>
              <a:ext cx="0" cy="7407377"/>
            </a:xfrm>
            <a:prstGeom prst="line">
              <a:avLst/>
            </a:prstGeom>
            <a:ln w="63500">
              <a:gradFill>
                <a:gsLst>
                  <a:gs pos="0">
                    <a:schemeClr val="bg1">
                      <a:alpha val="34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823C10B-B970-4AAD-BA21-34EF358E90FE}"/>
                </a:ext>
              </a:extLst>
            </p:cNvPr>
            <p:cNvCxnSpPr>
              <a:cxnSpLocks/>
            </p:cNvCxnSpPr>
            <p:nvPr/>
          </p:nvCxnSpPr>
          <p:spPr>
            <a:xfrm>
              <a:off x="8473624" y="9350477"/>
              <a:ext cx="9051822" cy="0"/>
            </a:xfrm>
            <a:prstGeom prst="line">
              <a:avLst/>
            </a:prstGeom>
            <a:ln w="63500">
              <a:gradFill flip="none" rotWithShape="1">
                <a:gsLst>
                  <a:gs pos="0">
                    <a:schemeClr val="bg1">
                      <a:alpha val="34000"/>
                    </a:scheme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621998-98B3-41F1-80BF-AB00ED18E07C}"/>
              </a:ext>
            </a:extLst>
          </p:cNvPr>
          <p:cNvGrpSpPr/>
          <p:nvPr/>
        </p:nvGrpSpPr>
        <p:grpSpPr>
          <a:xfrm rot="10800000">
            <a:off x="841759" y="822222"/>
            <a:ext cx="9051822" cy="7407377"/>
            <a:chOff x="8473624" y="1943100"/>
            <a:chExt cx="9051822" cy="740737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662CCBE-D766-486A-83FC-469DF95A4F23}"/>
                </a:ext>
              </a:extLst>
            </p:cNvPr>
            <p:cNvCxnSpPr>
              <a:cxnSpLocks/>
            </p:cNvCxnSpPr>
            <p:nvPr/>
          </p:nvCxnSpPr>
          <p:spPr>
            <a:xfrm>
              <a:off x="17487900" y="1943100"/>
              <a:ext cx="0" cy="7407377"/>
            </a:xfrm>
            <a:prstGeom prst="line">
              <a:avLst/>
            </a:prstGeom>
            <a:ln w="63500">
              <a:gradFill>
                <a:gsLst>
                  <a:gs pos="0">
                    <a:schemeClr val="bg1">
                      <a:alpha val="34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A873EF-48BA-435D-B57B-16D5EA4D9CE0}"/>
                </a:ext>
              </a:extLst>
            </p:cNvPr>
            <p:cNvCxnSpPr>
              <a:cxnSpLocks/>
            </p:cNvCxnSpPr>
            <p:nvPr/>
          </p:nvCxnSpPr>
          <p:spPr>
            <a:xfrm>
              <a:off x="8473624" y="9350477"/>
              <a:ext cx="9051822" cy="0"/>
            </a:xfrm>
            <a:prstGeom prst="line">
              <a:avLst/>
            </a:prstGeom>
            <a:ln w="63500">
              <a:gradFill flip="none" rotWithShape="1">
                <a:gsLst>
                  <a:gs pos="0">
                    <a:schemeClr val="bg1">
                      <a:alpha val="34000"/>
                    </a:scheme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EE01784E-1C57-3544-86E6-4B0912F6D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521" y="-454486"/>
            <a:ext cx="3578387" cy="357838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BC55939-1127-D240-8147-2DB5410BEF53}"/>
              </a:ext>
            </a:extLst>
          </p:cNvPr>
          <p:cNvSpPr/>
          <p:nvPr/>
        </p:nvSpPr>
        <p:spPr>
          <a:xfrm>
            <a:off x="-701410" y="4191428"/>
            <a:ext cx="1969081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96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THANK YOU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26141A-32C4-EF46-8F0C-F492FFCD462D}"/>
              </a:ext>
            </a:extLst>
          </p:cNvPr>
          <p:cNvSpPr/>
          <p:nvPr/>
        </p:nvSpPr>
        <p:spPr>
          <a:xfrm>
            <a:off x="4992976" y="5786394"/>
            <a:ext cx="98012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71500">
              <a:spcAft>
                <a:spcPts val="600"/>
              </a:spcAft>
            </a:pPr>
            <a:r>
              <a:rPr lang="en-US" sz="2400">
                <a:solidFill>
                  <a:srgbClr val="555555"/>
                </a:solidFill>
              </a:rPr>
              <a:t>AI-based Personalized Rehabilitation for Dyslexia and Dyscalculia Adolescents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D6F3A-DF97-8942-A6E8-C90C4ADAF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BE4A9-FC96-9343-BCA1-0D64D1396495}" type="datetime1">
              <a:rPr lang="en-US" smtClean="0"/>
              <a:t>5/26/2025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C284A2-DBC7-1748-9983-057B51B6E6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313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7126CB-CA91-4382-BF69-B7A0F8F78A2A}"/>
              </a:ext>
            </a:extLst>
          </p:cNvPr>
          <p:cNvSpPr txBox="1"/>
          <p:nvPr/>
        </p:nvSpPr>
        <p:spPr>
          <a:xfrm>
            <a:off x="3715943" y="4358670"/>
            <a:ext cx="108561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9600" b="1">
                <a:solidFill>
                  <a:srgbClr val="049BEB"/>
                </a:solidFill>
                <a:latin typeface="+mj-lt"/>
                <a:cs typeface="Poppins" panose="00000500000000000000" pitchFamily="2" charset="0"/>
              </a:rPr>
              <a:t>RESEARCH QUESTION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36369FE-C1BC-49BC-8634-F7ACEB08C8A0}"/>
              </a:ext>
            </a:extLst>
          </p:cNvPr>
          <p:cNvGrpSpPr/>
          <p:nvPr/>
        </p:nvGrpSpPr>
        <p:grpSpPr>
          <a:xfrm>
            <a:off x="8431964" y="2057400"/>
            <a:ext cx="9051822" cy="7407377"/>
            <a:chOff x="8473624" y="1943100"/>
            <a:chExt cx="9051822" cy="740737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71D3D30-F44C-41A9-83C1-1D77CD008906}"/>
                </a:ext>
              </a:extLst>
            </p:cNvPr>
            <p:cNvCxnSpPr>
              <a:cxnSpLocks/>
            </p:cNvCxnSpPr>
            <p:nvPr/>
          </p:nvCxnSpPr>
          <p:spPr>
            <a:xfrm>
              <a:off x="17487900" y="1943100"/>
              <a:ext cx="0" cy="7407377"/>
            </a:xfrm>
            <a:prstGeom prst="line">
              <a:avLst/>
            </a:prstGeom>
            <a:ln w="63500">
              <a:gradFill>
                <a:gsLst>
                  <a:gs pos="0">
                    <a:srgbClr val="20B8FE">
                      <a:alpha val="17000"/>
                    </a:srgbClr>
                  </a:gs>
                  <a:gs pos="100000">
                    <a:srgbClr val="20B8F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823C10B-B970-4AAD-BA21-34EF358E90FE}"/>
                </a:ext>
              </a:extLst>
            </p:cNvPr>
            <p:cNvCxnSpPr>
              <a:cxnSpLocks/>
            </p:cNvCxnSpPr>
            <p:nvPr/>
          </p:nvCxnSpPr>
          <p:spPr>
            <a:xfrm>
              <a:off x="8473624" y="9350477"/>
              <a:ext cx="9051822" cy="0"/>
            </a:xfrm>
            <a:prstGeom prst="line">
              <a:avLst/>
            </a:prstGeom>
            <a:ln w="63500">
              <a:gradFill flip="none" rotWithShape="1">
                <a:gsLst>
                  <a:gs pos="0">
                    <a:srgbClr val="20B8FE">
                      <a:alpha val="17000"/>
                    </a:srgbClr>
                  </a:gs>
                  <a:gs pos="100000">
                    <a:srgbClr val="20B8FE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621998-98B3-41F1-80BF-AB00ED18E07C}"/>
              </a:ext>
            </a:extLst>
          </p:cNvPr>
          <p:cNvGrpSpPr/>
          <p:nvPr/>
        </p:nvGrpSpPr>
        <p:grpSpPr>
          <a:xfrm rot="16200000" flipV="1">
            <a:off x="321256" y="1644445"/>
            <a:ext cx="9051822" cy="7407377"/>
            <a:chOff x="8473624" y="1943100"/>
            <a:chExt cx="9051822" cy="740737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662CCBE-D766-486A-83FC-469DF95A4F23}"/>
                </a:ext>
              </a:extLst>
            </p:cNvPr>
            <p:cNvCxnSpPr>
              <a:cxnSpLocks/>
            </p:cNvCxnSpPr>
            <p:nvPr/>
          </p:nvCxnSpPr>
          <p:spPr>
            <a:xfrm>
              <a:off x="17487900" y="1943100"/>
              <a:ext cx="0" cy="7407377"/>
            </a:xfrm>
            <a:prstGeom prst="line">
              <a:avLst/>
            </a:prstGeom>
            <a:ln w="63500">
              <a:gradFill>
                <a:gsLst>
                  <a:gs pos="0">
                    <a:srgbClr val="20B8FE">
                      <a:alpha val="17000"/>
                    </a:srgbClr>
                  </a:gs>
                  <a:gs pos="100000">
                    <a:srgbClr val="20B8F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A873EF-48BA-435D-B57B-16D5EA4D9CE0}"/>
                </a:ext>
              </a:extLst>
            </p:cNvPr>
            <p:cNvCxnSpPr>
              <a:cxnSpLocks/>
            </p:cNvCxnSpPr>
            <p:nvPr/>
          </p:nvCxnSpPr>
          <p:spPr>
            <a:xfrm>
              <a:off x="8473624" y="9350477"/>
              <a:ext cx="9051822" cy="0"/>
            </a:xfrm>
            <a:prstGeom prst="line">
              <a:avLst/>
            </a:prstGeom>
            <a:ln w="63500">
              <a:gradFill flip="none" rotWithShape="1">
                <a:gsLst>
                  <a:gs pos="0">
                    <a:srgbClr val="20B8FE">
                      <a:alpha val="17000"/>
                    </a:srgbClr>
                  </a:gs>
                  <a:gs pos="100000">
                    <a:srgbClr val="20B8FE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D4A129CE-A348-934B-BB10-E924B2A5D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521" y="-454486"/>
            <a:ext cx="3578387" cy="3578387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B3EA2F-B814-0F41-9204-DE10867B04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86599" y="9643212"/>
            <a:ext cx="4114800" cy="547688"/>
          </a:xfrm>
        </p:spPr>
        <p:txBody>
          <a:bodyPr/>
          <a:lstStyle/>
          <a:p>
            <a:pPr algn="ctr"/>
            <a:fld id="{D694C631-B673-384D-A7F9-1445E3794452}" type="datetime1">
              <a:rPr lang="en-US" smtClean="0"/>
              <a:pPr algn="ctr"/>
              <a:t>5/26/2025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0CB25C-D069-104A-84A8-6A5662D97C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08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7126CB-CA91-4382-BF69-B7A0F8F78A2A}"/>
              </a:ext>
            </a:extLst>
          </p:cNvPr>
          <p:cNvSpPr txBox="1"/>
          <p:nvPr/>
        </p:nvSpPr>
        <p:spPr>
          <a:xfrm>
            <a:off x="4911872" y="2708827"/>
            <a:ext cx="88901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9600" b="1">
                <a:solidFill>
                  <a:srgbClr val="049BEB"/>
                </a:solidFill>
                <a:latin typeface="+mj-lt"/>
                <a:cs typeface="Poppins" panose="00000500000000000000" pitchFamily="2" charset="0"/>
              </a:rPr>
              <a:t>ANY QUESTIONS?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36369FE-C1BC-49BC-8634-F7ACEB08C8A0}"/>
              </a:ext>
            </a:extLst>
          </p:cNvPr>
          <p:cNvGrpSpPr/>
          <p:nvPr/>
        </p:nvGrpSpPr>
        <p:grpSpPr>
          <a:xfrm>
            <a:off x="8431964" y="2057400"/>
            <a:ext cx="9051822" cy="7407377"/>
            <a:chOff x="8473624" y="1943100"/>
            <a:chExt cx="9051822" cy="740737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71D3D30-F44C-41A9-83C1-1D77CD008906}"/>
                </a:ext>
              </a:extLst>
            </p:cNvPr>
            <p:cNvCxnSpPr>
              <a:cxnSpLocks/>
            </p:cNvCxnSpPr>
            <p:nvPr/>
          </p:nvCxnSpPr>
          <p:spPr>
            <a:xfrm>
              <a:off x="17487900" y="1943100"/>
              <a:ext cx="0" cy="7407377"/>
            </a:xfrm>
            <a:prstGeom prst="line">
              <a:avLst/>
            </a:prstGeom>
            <a:ln w="63500">
              <a:gradFill>
                <a:gsLst>
                  <a:gs pos="0">
                    <a:srgbClr val="20B8FE">
                      <a:alpha val="17000"/>
                    </a:srgbClr>
                  </a:gs>
                  <a:gs pos="100000">
                    <a:srgbClr val="20B8F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823C10B-B970-4AAD-BA21-34EF358E90FE}"/>
                </a:ext>
              </a:extLst>
            </p:cNvPr>
            <p:cNvCxnSpPr>
              <a:cxnSpLocks/>
            </p:cNvCxnSpPr>
            <p:nvPr/>
          </p:nvCxnSpPr>
          <p:spPr>
            <a:xfrm>
              <a:off x="8473624" y="9350477"/>
              <a:ext cx="9051822" cy="0"/>
            </a:xfrm>
            <a:prstGeom prst="line">
              <a:avLst/>
            </a:prstGeom>
            <a:ln w="63500">
              <a:gradFill flip="none" rotWithShape="1">
                <a:gsLst>
                  <a:gs pos="0">
                    <a:srgbClr val="20B8FE">
                      <a:alpha val="17000"/>
                    </a:srgbClr>
                  </a:gs>
                  <a:gs pos="100000">
                    <a:srgbClr val="20B8FE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621998-98B3-41F1-80BF-AB00ED18E07C}"/>
              </a:ext>
            </a:extLst>
          </p:cNvPr>
          <p:cNvGrpSpPr/>
          <p:nvPr/>
        </p:nvGrpSpPr>
        <p:grpSpPr>
          <a:xfrm rot="16200000" flipV="1">
            <a:off x="321256" y="1644445"/>
            <a:ext cx="9051822" cy="7407377"/>
            <a:chOff x="8473624" y="1943100"/>
            <a:chExt cx="9051822" cy="740737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662CCBE-D766-486A-83FC-469DF95A4F23}"/>
                </a:ext>
              </a:extLst>
            </p:cNvPr>
            <p:cNvCxnSpPr>
              <a:cxnSpLocks/>
            </p:cNvCxnSpPr>
            <p:nvPr/>
          </p:nvCxnSpPr>
          <p:spPr>
            <a:xfrm>
              <a:off x="17487900" y="1943100"/>
              <a:ext cx="0" cy="7407377"/>
            </a:xfrm>
            <a:prstGeom prst="line">
              <a:avLst/>
            </a:prstGeom>
            <a:ln w="63500">
              <a:gradFill>
                <a:gsLst>
                  <a:gs pos="0">
                    <a:srgbClr val="20B8FE">
                      <a:alpha val="17000"/>
                    </a:srgbClr>
                  </a:gs>
                  <a:gs pos="100000">
                    <a:srgbClr val="20B8F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A873EF-48BA-435D-B57B-16D5EA4D9CE0}"/>
                </a:ext>
              </a:extLst>
            </p:cNvPr>
            <p:cNvCxnSpPr>
              <a:cxnSpLocks/>
            </p:cNvCxnSpPr>
            <p:nvPr/>
          </p:nvCxnSpPr>
          <p:spPr>
            <a:xfrm>
              <a:off x="8473624" y="9350477"/>
              <a:ext cx="9051822" cy="0"/>
            </a:xfrm>
            <a:prstGeom prst="line">
              <a:avLst/>
            </a:prstGeom>
            <a:ln w="63500">
              <a:gradFill flip="none" rotWithShape="1">
                <a:gsLst>
                  <a:gs pos="0">
                    <a:srgbClr val="20B8FE">
                      <a:alpha val="17000"/>
                    </a:srgbClr>
                  </a:gs>
                  <a:gs pos="100000">
                    <a:srgbClr val="20B8FE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D4A129CE-A348-934B-BB10-E924B2A5D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521" y="-454486"/>
            <a:ext cx="3578387" cy="3578387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264680-9A0C-9146-96EA-70A024F7F1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93456" y="9687458"/>
            <a:ext cx="4114800" cy="547688"/>
          </a:xfrm>
        </p:spPr>
        <p:txBody>
          <a:bodyPr/>
          <a:lstStyle/>
          <a:p>
            <a:pPr algn="ctr"/>
            <a:fld id="{B2244F1F-46DF-FA46-868D-7BF4617862DE}" type="datetime1">
              <a:rPr lang="en-US" smtClean="0"/>
              <a:pPr algn="ctr"/>
              <a:t>5/26/2025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0ABC2C-369F-3045-B9B9-32775A059B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11" name="Picture 10" descr="A white question mark surrounded by colorful question marks&#10;&#10;Description automatically generated">
            <a:extLst>
              <a:ext uri="{FF2B5EF4-FFF2-40B4-BE49-F238E27FC236}">
                <a16:creationId xmlns:a16="http://schemas.microsoft.com/office/drawing/2014/main" id="{4CAD16A1-B432-E8BB-6F01-13697E09B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018" y="4688029"/>
            <a:ext cx="4483964" cy="448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63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CF3C6E4C-8FA1-4853-8C5D-81E11476C499}"/>
              </a:ext>
            </a:extLst>
          </p:cNvPr>
          <p:cNvGrpSpPr/>
          <p:nvPr/>
        </p:nvGrpSpPr>
        <p:grpSpPr>
          <a:xfrm>
            <a:off x="15353144" y="7431937"/>
            <a:ext cx="687560" cy="687560"/>
            <a:chOff x="5492751" y="2584451"/>
            <a:chExt cx="244475" cy="244475"/>
          </a:xfrm>
          <a:solidFill>
            <a:schemeClr val="bg1"/>
          </a:solidFill>
        </p:grpSpPr>
        <p:sp>
          <p:nvSpPr>
            <p:cNvPr id="76" name="Freeform 167">
              <a:extLst>
                <a:ext uri="{FF2B5EF4-FFF2-40B4-BE49-F238E27FC236}">
                  <a16:creationId xmlns:a16="http://schemas.microsoft.com/office/drawing/2014/main" id="{72456BD5-AE8D-4EC2-BAE0-B094B1EA1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9738" y="2700338"/>
              <a:ext cx="217488" cy="128588"/>
            </a:xfrm>
            <a:custGeom>
              <a:avLst/>
              <a:gdLst>
                <a:gd name="T0" fmla="*/ 39 w 58"/>
                <a:gd name="T1" fmla="*/ 23 h 34"/>
                <a:gd name="T2" fmla="*/ 25 w 58"/>
                <a:gd name="T3" fmla="*/ 0 h 34"/>
                <a:gd name="T4" fmla="*/ 17 w 58"/>
                <a:gd name="T5" fmla="*/ 0 h 34"/>
                <a:gd name="T6" fmla="*/ 29 w 58"/>
                <a:gd name="T7" fmla="*/ 22 h 34"/>
                <a:gd name="T8" fmla="*/ 0 w 58"/>
                <a:gd name="T9" fmla="*/ 34 h 34"/>
                <a:gd name="T10" fmla="*/ 58 w 58"/>
                <a:gd name="T11" fmla="*/ 34 h 34"/>
                <a:gd name="T12" fmla="*/ 39 w 58"/>
                <a:gd name="T13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39" y="23"/>
                  </a:moveTo>
                  <a:cubicBezTo>
                    <a:pt x="37" y="18"/>
                    <a:pt x="31" y="8"/>
                    <a:pt x="25" y="0"/>
                  </a:cubicBezTo>
                  <a:cubicBezTo>
                    <a:pt x="25" y="0"/>
                    <a:pt x="17" y="0"/>
                    <a:pt x="17" y="0"/>
                  </a:cubicBezTo>
                  <a:cubicBezTo>
                    <a:pt x="22" y="6"/>
                    <a:pt x="27" y="15"/>
                    <a:pt x="29" y="22"/>
                  </a:cubicBezTo>
                  <a:cubicBezTo>
                    <a:pt x="16" y="23"/>
                    <a:pt x="5" y="27"/>
                    <a:pt x="0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4" y="28"/>
                    <a:pt x="48" y="24"/>
                    <a:pt x="3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  <p:sp>
          <p:nvSpPr>
            <p:cNvPr id="77" name="Freeform 168">
              <a:extLst>
                <a:ext uri="{FF2B5EF4-FFF2-40B4-BE49-F238E27FC236}">
                  <a16:creationId xmlns:a16="http://schemas.microsoft.com/office/drawing/2014/main" id="{9D681EDC-918F-402C-86B8-EB82A6D79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2751" y="2584451"/>
              <a:ext cx="165100" cy="168275"/>
            </a:xfrm>
            <a:custGeom>
              <a:avLst/>
              <a:gdLst>
                <a:gd name="T0" fmla="*/ 11 w 44"/>
                <a:gd name="T1" fmla="*/ 21 h 45"/>
                <a:gd name="T2" fmla="*/ 12 w 44"/>
                <a:gd name="T3" fmla="*/ 45 h 45"/>
                <a:gd name="T4" fmla="*/ 20 w 44"/>
                <a:gd name="T5" fmla="*/ 25 h 45"/>
                <a:gd name="T6" fmla="*/ 28 w 44"/>
                <a:gd name="T7" fmla="*/ 29 h 45"/>
                <a:gd name="T8" fmla="*/ 26 w 44"/>
                <a:gd name="T9" fmla="*/ 20 h 45"/>
                <a:gd name="T10" fmla="*/ 44 w 44"/>
                <a:gd name="T11" fmla="*/ 29 h 45"/>
                <a:gd name="T12" fmla="*/ 28 w 44"/>
                <a:gd name="T13" fmla="*/ 13 h 45"/>
                <a:gd name="T14" fmla="*/ 40 w 44"/>
                <a:gd name="T15" fmla="*/ 9 h 45"/>
                <a:gd name="T16" fmla="*/ 17 w 44"/>
                <a:gd name="T17" fmla="*/ 11 h 45"/>
                <a:gd name="T18" fmla="*/ 16 w 44"/>
                <a:gd name="T19" fmla="*/ 1 h 45"/>
                <a:gd name="T20" fmla="*/ 11 w 44"/>
                <a:gd name="T21" fmla="*/ 10 h 45"/>
                <a:gd name="T22" fmla="*/ 1 w 44"/>
                <a:gd name="T23" fmla="*/ 5 h 45"/>
                <a:gd name="T24" fmla="*/ 7 w 44"/>
                <a:gd name="T25" fmla="*/ 14 h 45"/>
                <a:gd name="T26" fmla="*/ 1 w 44"/>
                <a:gd name="T27" fmla="*/ 33 h 45"/>
                <a:gd name="T28" fmla="*/ 11 w 44"/>
                <a:gd name="T29" fmla="*/ 2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45">
                  <a:moveTo>
                    <a:pt x="11" y="21"/>
                  </a:moveTo>
                  <a:cubicBezTo>
                    <a:pt x="8" y="26"/>
                    <a:pt x="7" y="32"/>
                    <a:pt x="12" y="45"/>
                  </a:cubicBezTo>
                  <a:cubicBezTo>
                    <a:pt x="12" y="38"/>
                    <a:pt x="17" y="28"/>
                    <a:pt x="20" y="25"/>
                  </a:cubicBezTo>
                  <a:cubicBezTo>
                    <a:pt x="24" y="25"/>
                    <a:pt x="28" y="29"/>
                    <a:pt x="28" y="29"/>
                  </a:cubicBezTo>
                  <a:cubicBezTo>
                    <a:pt x="28" y="25"/>
                    <a:pt x="27" y="23"/>
                    <a:pt x="26" y="20"/>
                  </a:cubicBezTo>
                  <a:cubicBezTo>
                    <a:pt x="32" y="20"/>
                    <a:pt x="41" y="21"/>
                    <a:pt x="44" y="29"/>
                  </a:cubicBezTo>
                  <a:cubicBezTo>
                    <a:pt x="40" y="17"/>
                    <a:pt x="32" y="13"/>
                    <a:pt x="28" y="13"/>
                  </a:cubicBezTo>
                  <a:cubicBezTo>
                    <a:pt x="32" y="9"/>
                    <a:pt x="32" y="9"/>
                    <a:pt x="40" y="9"/>
                  </a:cubicBezTo>
                  <a:cubicBezTo>
                    <a:pt x="28" y="0"/>
                    <a:pt x="20" y="7"/>
                    <a:pt x="17" y="11"/>
                  </a:cubicBezTo>
                  <a:cubicBezTo>
                    <a:pt x="16" y="8"/>
                    <a:pt x="16" y="4"/>
                    <a:pt x="16" y="1"/>
                  </a:cubicBezTo>
                  <a:cubicBezTo>
                    <a:pt x="16" y="1"/>
                    <a:pt x="12" y="5"/>
                    <a:pt x="11" y="10"/>
                  </a:cubicBezTo>
                  <a:cubicBezTo>
                    <a:pt x="6" y="9"/>
                    <a:pt x="1" y="5"/>
                    <a:pt x="1" y="5"/>
                  </a:cubicBezTo>
                  <a:cubicBezTo>
                    <a:pt x="3" y="7"/>
                    <a:pt x="5" y="13"/>
                    <a:pt x="7" y="14"/>
                  </a:cubicBezTo>
                  <a:cubicBezTo>
                    <a:pt x="0" y="19"/>
                    <a:pt x="1" y="33"/>
                    <a:pt x="1" y="33"/>
                  </a:cubicBezTo>
                  <a:cubicBezTo>
                    <a:pt x="5" y="26"/>
                    <a:pt x="7" y="22"/>
                    <a:pt x="1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59B335D-59FD-E147-8120-7B6F72BCF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521" y="-454486"/>
            <a:ext cx="3578387" cy="3578387"/>
          </a:xfrm>
          <a:prstGeom prst="rect">
            <a:avLst/>
          </a:prstGeom>
        </p:spPr>
      </p:pic>
      <p:pic>
        <p:nvPicPr>
          <p:cNvPr id="15" name="Picture 1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4E26F354-9617-024E-B765-E05BB8A779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5107" y="3697130"/>
            <a:ext cx="5265010" cy="52650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741E210-45D3-39A9-6AFA-25320461C2D5}"/>
              </a:ext>
            </a:extLst>
          </p:cNvPr>
          <p:cNvSpPr/>
          <p:nvPr/>
        </p:nvSpPr>
        <p:spPr>
          <a:xfrm>
            <a:off x="703123" y="1930010"/>
            <a:ext cx="13794273" cy="461357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000">
                <a:latin typeface="+mj-lt"/>
                <a:ea typeface="+mn-lt"/>
                <a:cs typeface="+mn-lt"/>
              </a:rPr>
              <a:t>Lack of adaptive educational lessons</a:t>
            </a:r>
            <a:endParaRPr lang="en-US">
              <a:latin typeface="+mj-lt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000">
                <a:latin typeface="+mj-lt"/>
                <a:ea typeface="+mn-lt"/>
                <a:cs typeface="+mn-lt"/>
              </a:rPr>
              <a:t>Need for systems that detect emotional and engagement cues.</a:t>
            </a:r>
            <a:endParaRPr lang="en-US">
              <a:latin typeface="+mj-lt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000">
                <a:latin typeface="+mj-lt"/>
                <a:ea typeface="+mn-lt"/>
                <a:cs typeface="+mn-lt"/>
              </a:rPr>
              <a:t>Need for personalized and multisensory teaching methods.</a:t>
            </a:r>
            <a:endParaRPr lang="en-US">
              <a:latin typeface="+mj-lt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000">
                <a:latin typeface="+mj-lt"/>
                <a:ea typeface="Calibri"/>
                <a:cs typeface="Calibri"/>
              </a:rPr>
              <a:t>Need for audio adjusting features.</a:t>
            </a:r>
            <a:endParaRPr lang="en-US">
              <a:latin typeface="+mj-lt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endParaRPr lang="en-US" sz="4000">
              <a:latin typeface="+mj-lt"/>
              <a:ea typeface="Calibri"/>
              <a:cs typeface="Calibri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CE2F1D-A565-1C40-916F-CA523B49C0B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7086600" y="9643212"/>
            <a:ext cx="4114800" cy="547688"/>
          </a:xfrm>
        </p:spPr>
        <p:txBody>
          <a:bodyPr/>
          <a:lstStyle/>
          <a:p>
            <a:pPr algn="ctr"/>
            <a:fld id="{CF2993EB-DF3C-404B-8A4B-B5BAAF142DF1}" type="datetime1">
              <a:rPr lang="en-US" smtClean="0"/>
              <a:pPr algn="ctr"/>
              <a:t>5/26/2025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57FBF-81B2-124A-9F58-A0E152330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447-F667-7F4D-B9C9-B475A93CC50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00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2C76CD229CDD4285A19EEDA46A2A94" ma:contentTypeVersion="14" ma:contentTypeDescription="Create a new document." ma:contentTypeScope="" ma:versionID="5742ce2e80848072a218518c3ef27270">
  <xsd:schema xmlns:xsd="http://www.w3.org/2001/XMLSchema" xmlns:xs="http://www.w3.org/2001/XMLSchema" xmlns:p="http://schemas.microsoft.com/office/2006/metadata/properties" xmlns:ns2="4da6588c-a52b-4d0b-8663-93e0f7ef87c0" xmlns:ns3="db72c12f-87a4-44ab-bbc5-4cc8306b158a" targetNamespace="http://schemas.microsoft.com/office/2006/metadata/properties" ma:root="true" ma:fieldsID="1b16381ef796d2746d6c94bbfc1efc3d" ns2:_="" ns3:_="">
    <xsd:import namespace="4da6588c-a52b-4d0b-8663-93e0f7ef87c0"/>
    <xsd:import namespace="db72c12f-87a4-44ab-bbc5-4cc8306b15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6588c-a52b-4d0b-8663-93e0f7ef87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BillingMetadata" ma:index="21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da6588c-a52b-4d0b-8663-93e0f7ef87c0">
      <Terms xmlns="http://schemas.microsoft.com/office/infopath/2007/PartnerControls"/>
    </lcf76f155ced4ddcb4097134ff3c332f>
    <TaxCatchAll xmlns="db72c12f-87a4-44ab-bbc5-4cc8306b158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4A7413-BBC6-4F6A-A93E-A3B220B4E4D5}">
  <ds:schemaRefs>
    <ds:schemaRef ds:uri="4da6588c-a52b-4d0b-8663-93e0f7ef87c0"/>
    <ds:schemaRef ds:uri="db72c12f-87a4-44ab-bbc5-4cc8306b158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38B5084-48CF-4054-9DB8-23D84FE97894}">
  <ds:schemaRefs>
    <ds:schemaRef ds:uri="4da6588c-a52b-4d0b-8663-93e0f7ef87c0"/>
    <ds:schemaRef ds:uri="db72c12f-87a4-44ab-bbc5-4cc8306b158a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5F762FA-E32C-41E4-8965-4976BC98CF4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80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Madusanka G.K.I. it21189944</dc:creator>
  <cp:revision>1</cp:revision>
  <dcterms:created xsi:type="dcterms:W3CDTF">2024-08-06T08:26:47Z</dcterms:created>
  <dcterms:modified xsi:type="dcterms:W3CDTF">2025-05-26T11:16:38Z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0x0101007D2C76CD229CDD4285A19EEDA46A2A94</vt:lpwstr>
  </property>
  <property fmtid="{D5CDD505-2E9C-101B-9397-08002B2CF9AE}" pid="3" name="MediaServiceImageTags">
    <vt:lpwstr/>
  </property>
</Properties>
</file>